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charts/colors2.xml" ContentType="application/vnd.ms-office.chartcolorstyl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drawing7.xml" ContentType="application/vnd.ms-office.drawingml.diagramDrawing+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charts/style1.xml" ContentType="application/vnd.ms-office.chartstyle+xml"/>
  <Override PartName="/ppt/diagrams/drawing3.xml" ContentType="application/vnd.ms-office.drawingml.diagramDrawing+xml"/>
  <Override PartName="/ppt/diagrams/colors12.xml" ContentType="application/vnd.openxmlformats-officedocument.drawingml.diagramColors+xml"/>
  <Override PartName="/customXml/itemProps2.xml" ContentType="application/vnd.openxmlformats-officedocument.customXmlProperties+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charts/colors3.xml" ContentType="application/vnd.ms-office.chartcolorstyle+xml"/>
  <Override PartName="/ppt/notesSlides/notesSlide24.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Default Extension="wdp" ContentType="image/vnd.ms-photo"/>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drawing8.xml" ContentType="application/vnd.ms-office.drawingml.diagramDrawing+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charts/chart4.xml" ContentType="application/vnd.openxmlformats-officedocument.drawingml.chart+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charts/chart2.xml" ContentType="application/vnd.openxmlformats-officedocument.drawingml.chart+xml"/>
  <Override PartName="/ppt/charts/style4.xml" ContentType="application/vnd.ms-office.chart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charts/style2.xml" ContentType="application/vnd.ms-office.chartstyle+xml"/>
  <Override PartName="/ppt/diagrams/layout10.xml" ContentType="application/vnd.openxmlformats-officedocument.drawingml.diagram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charts/colors4.xml" ContentType="application/vnd.ms-office.chartcolorstyle+xml"/>
  <Override PartName="/ppt/notesSlides/notesSlide18.xml" ContentType="application/vnd.openxmlformats-officedocument.presentationml.notesSlide+xml"/>
  <Override PartName="/ppt/diagrams/data11.xml" ContentType="application/vnd.openxmlformats-officedocument.drawingml.diagramData+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drawing5.xml" ContentType="application/vnd.ms-office.drawingml.diagramDrawing+xml"/>
  <Override PartName="/ppt/charts/style3.xml" ContentType="application/vnd.ms-office.chartstyle+xml"/>
  <Override PartName="/ppt/diagrams/layout11.xml" ContentType="application/vnd.openxmlformats-officedocument.drawingml.diagramLayout+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olors1.xml" ContentType="application/vnd.ms-office.chartcolorstyle+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quickStyle12.xml" ContentType="application/vnd.openxmlformats-officedocument.drawingml.diagramStyle+xml"/>
  <Override PartName="/ppt/notesSlides/notesSlide6.xml" ContentType="application/vnd.openxmlformats-officedocument.presentationml.notesSlide+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33" r:id="rId2"/>
    <p:sldId id="365" r:id="rId3"/>
    <p:sldId id="370" r:id="rId4"/>
    <p:sldId id="480" r:id="rId5"/>
    <p:sldId id="488" r:id="rId6"/>
    <p:sldId id="489" r:id="rId7"/>
    <p:sldId id="491" r:id="rId8"/>
    <p:sldId id="368" r:id="rId9"/>
    <p:sldId id="369" r:id="rId10"/>
    <p:sldId id="417" r:id="rId11"/>
    <p:sldId id="372" r:id="rId12"/>
    <p:sldId id="371" r:id="rId13"/>
    <p:sldId id="481" r:id="rId14"/>
    <p:sldId id="373" r:id="rId15"/>
    <p:sldId id="505" r:id="rId16"/>
    <p:sldId id="506" r:id="rId17"/>
    <p:sldId id="490" r:id="rId18"/>
    <p:sldId id="492" r:id="rId19"/>
    <p:sldId id="493" r:id="rId20"/>
    <p:sldId id="494" r:id="rId21"/>
    <p:sldId id="495" r:id="rId22"/>
    <p:sldId id="496" r:id="rId23"/>
    <p:sldId id="497" r:id="rId24"/>
    <p:sldId id="498" r:id="rId25"/>
    <p:sldId id="499" r:id="rId26"/>
    <p:sldId id="500" r:id="rId27"/>
    <p:sldId id="501" r:id="rId28"/>
    <p:sldId id="502" r:id="rId29"/>
    <p:sldId id="503" r:id="rId30"/>
    <p:sldId id="504" r:id="rId31"/>
    <p:sldId id="401" r:id="rId32"/>
    <p:sldId id="415" r:id="rId33"/>
    <p:sldId id="259" r:id="rId34"/>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hoola, Tanusha (ZA - Johannesburg)" initials="BT(-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5C0A"/>
    <a:srgbClr val="FBB040"/>
    <a:srgbClr val="AFBE24"/>
    <a:srgbClr val="CCDDAB"/>
    <a:srgbClr val="D4711A"/>
    <a:srgbClr val="11FF7D"/>
    <a:srgbClr val="465723"/>
    <a:srgbClr val="0066FF"/>
    <a:srgbClr val="3366FF"/>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35" autoAdjust="0"/>
    <p:restoredTop sz="84502" autoAdjust="0"/>
  </p:normalViewPr>
  <p:slideViewPr>
    <p:cSldViewPr>
      <p:cViewPr varScale="1">
        <p:scale>
          <a:sx n="92" d="100"/>
          <a:sy n="92" d="100"/>
        </p:scale>
        <p:origin x="1698" y="90"/>
      </p:cViewPr>
      <p:guideLst>
        <p:guide orient="horz" pos="2160"/>
        <p:guide pos="2880"/>
      </p:guideLst>
    </p:cSldViewPr>
  </p:slideViewPr>
  <p:outlineViewPr>
    <p:cViewPr>
      <p:scale>
        <a:sx n="33" d="100"/>
        <a:sy n="33" d="100"/>
      </p:scale>
      <p:origin x="0" y="-2022"/>
    </p:cViewPr>
  </p:outlineViewPr>
  <p:notesTextViewPr>
    <p:cViewPr>
      <p:scale>
        <a:sx n="100" d="100"/>
        <a:sy n="100" d="100"/>
      </p:scale>
      <p:origin x="0" y="0"/>
    </p:cViewPr>
  </p:notesTextViewPr>
  <p:notesViewPr>
    <p:cSldViewPr>
      <p:cViewPr varScale="1">
        <p:scale>
          <a:sx n="85" d="100"/>
          <a:sy n="85" d="100"/>
        </p:scale>
        <p:origin x="-315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haun\Documents\Clients\DBSA\2016_17\Scope%20sup%20docs\Copy%20of%2015%20April%202016%20Metro%20inf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haun\Documents\Clients\DBSA\2016_17\Scope%20sup%20docs\Copy%20of%2015%20April%202016%20Metro%20inf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haun\Documents\Clients\DBSA\2016_17\Scope%20sup%20docs\Copy%20of%2015%20April%202016%20Metro%20info.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haun\Documents\Clients\DBSA\2016_17\Scope%20sup%20docs\Copy%20of%2015%20April%202016%20Metro%20info.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dirty="0"/>
              <a:t>2015/16 Funding</a:t>
            </a:r>
            <a:r>
              <a:rPr lang="en-ZA" baseline="0" dirty="0"/>
              <a:t> Split</a:t>
            </a:r>
            <a:endParaRPr lang="en-ZA"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4"/>
          <c:order val="0"/>
          <c:tx>
            <c:strRef>
              <c:f>'Capital Budget 1617 to 1718'!$H$21</c:f>
              <c:strCache>
                <c:ptCount val="1"/>
                <c:pt idx="0">
                  <c:v>Grants 2015/16</c:v>
                </c:pt>
              </c:strCache>
            </c:strRef>
          </c:tx>
          <c:spPr>
            <a:solidFill>
              <a:schemeClr val="accent5"/>
            </a:solidFill>
            <a:ln>
              <a:noFill/>
            </a:ln>
            <a:effectLst/>
          </c:spPr>
          <c:invertIfNegative val="0"/>
          <c:cat>
            <c:strRef>
              <c:f>'Capital Budget 1617 to 1718'!$C$22:$C$29</c:f>
              <c:strCache>
                <c:ptCount val="8"/>
                <c:pt idx="0">
                  <c:v>Buffalo City </c:v>
                </c:pt>
                <c:pt idx="1">
                  <c:v>Nelson Mandela Bay </c:v>
                </c:pt>
                <c:pt idx="2">
                  <c:v>Mangaung </c:v>
                </c:pt>
                <c:pt idx="3">
                  <c:v>Ekurhuleni </c:v>
                </c:pt>
                <c:pt idx="4">
                  <c:v>City of Johannesburg </c:v>
                </c:pt>
                <c:pt idx="5">
                  <c:v>City of Tshwane</c:v>
                </c:pt>
                <c:pt idx="6">
                  <c:v>eThekwini </c:v>
                </c:pt>
                <c:pt idx="7">
                  <c:v>City of Cape Town </c:v>
                </c:pt>
              </c:strCache>
            </c:strRef>
          </c:cat>
          <c:val>
            <c:numRef>
              <c:f>'Capital Budget 1617 to 1718'!$H$22:$H$29</c:f>
              <c:numCache>
                <c:formatCode>_(* #.##0_);_(* \(#.##0\);_(* "-"??_);_(@_)</c:formatCode>
                <c:ptCount val="8"/>
                <c:pt idx="0">
                  <c:v>765257</c:v>
                </c:pt>
                <c:pt idx="1">
                  <c:v>1055700</c:v>
                </c:pt>
                <c:pt idx="2">
                  <c:v>717960</c:v>
                </c:pt>
                <c:pt idx="3">
                  <c:v>2208898</c:v>
                </c:pt>
                <c:pt idx="4">
                  <c:v>954252</c:v>
                </c:pt>
                <c:pt idx="5">
                  <c:v>2447100</c:v>
                </c:pt>
                <c:pt idx="6">
                  <c:v>3923094</c:v>
                </c:pt>
                <c:pt idx="7">
                  <c:v>2899159</c:v>
                </c:pt>
              </c:numCache>
            </c:numRef>
          </c:val>
          <c:extLst xmlns:c16r2="http://schemas.microsoft.com/office/drawing/2015/06/chart">
            <c:ext xmlns:c16="http://schemas.microsoft.com/office/drawing/2014/chart" uri="{C3380CC4-5D6E-409C-BE32-E72D297353CC}">
              <c16:uniqueId val="{00000000-BE71-4FD2-AF32-94BDD7986EBE}"/>
            </c:ext>
          </c:extLst>
        </c:ser>
        <c:ser>
          <c:idx val="5"/>
          <c:order val="1"/>
          <c:tx>
            <c:strRef>
              <c:f>'Capital Budget 1617 to 1718'!$I$21</c:f>
              <c:strCache>
                <c:ptCount val="1"/>
                <c:pt idx="0">
                  <c:v>External loans  2015/16</c:v>
                </c:pt>
              </c:strCache>
            </c:strRef>
          </c:tx>
          <c:spPr>
            <a:solidFill>
              <a:schemeClr val="accent6"/>
            </a:solidFill>
            <a:ln>
              <a:noFill/>
            </a:ln>
            <a:effectLst/>
          </c:spPr>
          <c:invertIfNegative val="0"/>
          <c:cat>
            <c:strRef>
              <c:f>'Capital Budget 1617 to 1718'!$C$22:$C$29</c:f>
              <c:strCache>
                <c:ptCount val="8"/>
                <c:pt idx="0">
                  <c:v>Buffalo City </c:v>
                </c:pt>
                <c:pt idx="1">
                  <c:v>Nelson Mandela Bay </c:v>
                </c:pt>
                <c:pt idx="2">
                  <c:v>Mangaung </c:v>
                </c:pt>
                <c:pt idx="3">
                  <c:v>Ekurhuleni </c:v>
                </c:pt>
                <c:pt idx="4">
                  <c:v>City of Johannesburg </c:v>
                </c:pt>
                <c:pt idx="5">
                  <c:v>City of Tshwane</c:v>
                </c:pt>
                <c:pt idx="6">
                  <c:v>eThekwini </c:v>
                </c:pt>
                <c:pt idx="7">
                  <c:v>City of Cape Town </c:v>
                </c:pt>
              </c:strCache>
            </c:strRef>
          </c:cat>
          <c:val>
            <c:numRef>
              <c:f>'Capital Budget 1617 to 1718'!$I$22:$I$29</c:f>
              <c:numCache>
                <c:formatCode>_(* #.##0_);_(* \(#.##0\);_(* "-"??_);_(@_)</c:formatCode>
                <c:ptCount val="8"/>
                <c:pt idx="0">
                  <c:v>0</c:v>
                </c:pt>
                <c:pt idx="1">
                  <c:v>0</c:v>
                </c:pt>
                <c:pt idx="2">
                  <c:v>331047</c:v>
                </c:pt>
                <c:pt idx="3">
                  <c:v>1493190</c:v>
                </c:pt>
                <c:pt idx="4">
                  <c:v>3284873</c:v>
                </c:pt>
                <c:pt idx="5">
                  <c:v>1200000</c:v>
                </c:pt>
                <c:pt idx="6">
                  <c:v>1000000</c:v>
                </c:pt>
                <c:pt idx="7">
                  <c:v>2510679</c:v>
                </c:pt>
              </c:numCache>
            </c:numRef>
          </c:val>
          <c:extLst xmlns:c16r2="http://schemas.microsoft.com/office/drawing/2015/06/chart">
            <c:ext xmlns:c16="http://schemas.microsoft.com/office/drawing/2014/chart" uri="{C3380CC4-5D6E-409C-BE32-E72D297353CC}">
              <c16:uniqueId val="{00000001-BE71-4FD2-AF32-94BDD7986EBE}"/>
            </c:ext>
          </c:extLst>
        </c:ser>
        <c:ser>
          <c:idx val="6"/>
          <c:order val="2"/>
          <c:tx>
            <c:strRef>
              <c:f>'Capital Budget 1617 to 1718'!$J$21</c:f>
              <c:strCache>
                <c:ptCount val="1"/>
                <c:pt idx="0">
                  <c:v> Own Revenue 2015/16</c:v>
                </c:pt>
              </c:strCache>
            </c:strRef>
          </c:tx>
          <c:spPr>
            <a:solidFill>
              <a:schemeClr val="accent1">
                <a:lumMod val="60000"/>
              </a:schemeClr>
            </a:solidFill>
            <a:ln>
              <a:noFill/>
            </a:ln>
            <a:effectLst/>
          </c:spPr>
          <c:invertIfNegative val="0"/>
          <c:cat>
            <c:strRef>
              <c:f>'Capital Budget 1617 to 1718'!$C$22:$C$29</c:f>
              <c:strCache>
                <c:ptCount val="8"/>
                <c:pt idx="0">
                  <c:v>Buffalo City </c:v>
                </c:pt>
                <c:pt idx="1">
                  <c:v>Nelson Mandela Bay </c:v>
                </c:pt>
                <c:pt idx="2">
                  <c:v>Mangaung </c:v>
                </c:pt>
                <c:pt idx="3">
                  <c:v>Ekurhuleni </c:v>
                </c:pt>
                <c:pt idx="4">
                  <c:v>City of Johannesburg </c:v>
                </c:pt>
                <c:pt idx="5">
                  <c:v>City of Tshwane</c:v>
                </c:pt>
                <c:pt idx="6">
                  <c:v>eThekwini </c:v>
                </c:pt>
                <c:pt idx="7">
                  <c:v>City of Cape Town </c:v>
                </c:pt>
              </c:strCache>
            </c:strRef>
          </c:cat>
          <c:val>
            <c:numRef>
              <c:f>'Capital Budget 1617 to 1718'!$J$22:$J$29</c:f>
              <c:numCache>
                <c:formatCode>_(* #.##0_);_(* \(#.##0\);_(* "-"??_);_(@_)</c:formatCode>
                <c:ptCount val="8"/>
                <c:pt idx="0">
                  <c:v>258871</c:v>
                </c:pt>
                <c:pt idx="1">
                  <c:v>466351</c:v>
                </c:pt>
                <c:pt idx="2">
                  <c:v>336600</c:v>
                </c:pt>
                <c:pt idx="3">
                  <c:v>446014</c:v>
                </c:pt>
                <c:pt idx="4">
                  <c:v>4243224</c:v>
                </c:pt>
                <c:pt idx="5">
                  <c:v>437900</c:v>
                </c:pt>
                <c:pt idx="6">
                  <c:v>1515545</c:v>
                </c:pt>
                <c:pt idx="7">
                  <c:v>794806</c:v>
                </c:pt>
              </c:numCache>
            </c:numRef>
          </c:val>
          <c:extLst xmlns:c16r2="http://schemas.microsoft.com/office/drawing/2015/06/chart">
            <c:ext xmlns:c16="http://schemas.microsoft.com/office/drawing/2014/chart" uri="{C3380CC4-5D6E-409C-BE32-E72D297353CC}">
              <c16:uniqueId val="{00000002-BE71-4FD2-AF32-94BDD7986EBE}"/>
            </c:ext>
          </c:extLst>
        </c:ser>
        <c:dLbls>
          <c:showLegendKey val="0"/>
          <c:showVal val="0"/>
          <c:showCatName val="0"/>
          <c:showSerName val="0"/>
          <c:showPercent val="0"/>
          <c:showBubbleSize val="0"/>
        </c:dLbls>
        <c:gapWidth val="150"/>
        <c:overlap val="100"/>
        <c:axId val="337683104"/>
        <c:axId val="337685848"/>
      </c:barChart>
      <c:catAx>
        <c:axId val="337683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7685848"/>
        <c:crosses val="autoZero"/>
        <c:auto val="1"/>
        <c:lblAlgn val="ctr"/>
        <c:lblOffset val="100"/>
        <c:noMultiLvlLbl val="0"/>
      </c:catAx>
      <c:valAx>
        <c:axId val="337685848"/>
        <c:scaling>
          <c:orientation val="minMax"/>
        </c:scaling>
        <c:delete val="0"/>
        <c:axPos val="l"/>
        <c:majorGridlines>
          <c:spPr>
            <a:ln w="9525" cap="flat" cmpd="sng" algn="ctr">
              <a:solidFill>
                <a:schemeClr val="tx1"/>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7683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b="1"/>
              <a:t>2016/17 CAPITAL</a:t>
            </a:r>
            <a:r>
              <a:rPr lang="en-ZA" b="1" baseline="0"/>
              <a:t> FUNDING MIX PER METRO</a:t>
            </a:r>
            <a:endParaRPr lang="en-ZA" b="1"/>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'Capital Budget 1617 to 1718'!$D$54</c:f>
              <c:strCache>
                <c:ptCount val="1"/>
                <c:pt idx="0">
                  <c:v>Grants </c:v>
                </c:pt>
              </c:strCache>
            </c:strRef>
          </c:tx>
          <c:spPr>
            <a:solidFill>
              <a:schemeClr val="accent1"/>
            </a:solidFill>
            <a:ln>
              <a:noFill/>
            </a:ln>
            <a:effectLst/>
          </c:spPr>
          <c:invertIfNegative val="0"/>
          <c:cat>
            <c:strRef>
              <c:f>'Capital Budget 1617 to 1718'!$C$55:$C$63</c:f>
              <c:strCache>
                <c:ptCount val="8"/>
                <c:pt idx="0">
                  <c:v>Buffalo City </c:v>
                </c:pt>
                <c:pt idx="1">
                  <c:v>Nelson Mandela Bay </c:v>
                </c:pt>
                <c:pt idx="2">
                  <c:v>Mangaung </c:v>
                </c:pt>
                <c:pt idx="3">
                  <c:v>Ekurhuleni </c:v>
                </c:pt>
                <c:pt idx="4">
                  <c:v>City of Johannesburg </c:v>
                </c:pt>
                <c:pt idx="5">
                  <c:v>City of Tshwane</c:v>
                </c:pt>
                <c:pt idx="6">
                  <c:v>eThekwini </c:v>
                </c:pt>
                <c:pt idx="7">
                  <c:v>City of Cape Town </c:v>
                </c:pt>
              </c:strCache>
            </c:strRef>
          </c:cat>
          <c:val>
            <c:numRef>
              <c:f>'Capital Budget 1617 to 1718'!$D$55:$D$63</c:f>
              <c:numCache>
                <c:formatCode>_(* #.##0_);_(* \(#.##0\);_(* "-"??_);_(@_)</c:formatCode>
                <c:ptCount val="8"/>
                <c:pt idx="0">
                  <c:v>925</c:v>
                </c:pt>
                <c:pt idx="1">
                  <c:v>1032</c:v>
                </c:pt>
                <c:pt idx="2">
                  <c:v>793</c:v>
                </c:pt>
                <c:pt idx="3">
                  <c:v>2200</c:v>
                </c:pt>
                <c:pt idx="4">
                  <c:v>2891</c:v>
                </c:pt>
                <c:pt idx="5">
                  <c:v>2507</c:v>
                </c:pt>
                <c:pt idx="6">
                  <c:v>3682</c:v>
                </c:pt>
                <c:pt idx="7">
                  <c:v>2382</c:v>
                </c:pt>
              </c:numCache>
            </c:numRef>
          </c:val>
          <c:extLst xmlns:c16r2="http://schemas.microsoft.com/office/drawing/2015/06/chart">
            <c:ext xmlns:c16="http://schemas.microsoft.com/office/drawing/2014/chart" uri="{C3380CC4-5D6E-409C-BE32-E72D297353CC}">
              <c16:uniqueId val="{00000000-9CD0-4FB5-B976-6F75338282AB}"/>
            </c:ext>
          </c:extLst>
        </c:ser>
        <c:ser>
          <c:idx val="1"/>
          <c:order val="1"/>
          <c:tx>
            <c:strRef>
              <c:f>'Capital Budget 1617 to 1718'!$E$54</c:f>
              <c:strCache>
                <c:ptCount val="1"/>
                <c:pt idx="0">
                  <c:v>External loans  </c:v>
                </c:pt>
              </c:strCache>
            </c:strRef>
          </c:tx>
          <c:spPr>
            <a:solidFill>
              <a:schemeClr val="accent2"/>
            </a:solidFill>
            <a:ln>
              <a:noFill/>
            </a:ln>
            <a:effectLst/>
          </c:spPr>
          <c:invertIfNegative val="0"/>
          <c:cat>
            <c:strRef>
              <c:f>'Capital Budget 1617 to 1718'!$C$55:$C$63</c:f>
              <c:strCache>
                <c:ptCount val="8"/>
                <c:pt idx="0">
                  <c:v>Buffalo City </c:v>
                </c:pt>
                <c:pt idx="1">
                  <c:v>Nelson Mandela Bay </c:v>
                </c:pt>
                <c:pt idx="2">
                  <c:v>Mangaung </c:v>
                </c:pt>
                <c:pt idx="3">
                  <c:v>Ekurhuleni </c:v>
                </c:pt>
                <c:pt idx="4">
                  <c:v>City of Johannesburg </c:v>
                </c:pt>
                <c:pt idx="5">
                  <c:v>City of Tshwane</c:v>
                </c:pt>
                <c:pt idx="6">
                  <c:v>eThekwini </c:v>
                </c:pt>
                <c:pt idx="7">
                  <c:v>City of Cape Town </c:v>
                </c:pt>
              </c:strCache>
            </c:strRef>
          </c:cat>
          <c:val>
            <c:numRef>
              <c:f>'Capital Budget 1617 to 1718'!$E$55:$E$63</c:f>
              <c:numCache>
                <c:formatCode>_(* #.##0_);_(* \(#.##0\);_(* "-"??_);_(@_)</c:formatCode>
                <c:ptCount val="8"/>
                <c:pt idx="0">
                  <c:v>0</c:v>
                </c:pt>
                <c:pt idx="1">
                  <c:v>0</c:v>
                </c:pt>
                <c:pt idx="2">
                  <c:v>1072</c:v>
                </c:pt>
                <c:pt idx="3">
                  <c:v>1812</c:v>
                </c:pt>
                <c:pt idx="4">
                  <c:v>2506</c:v>
                </c:pt>
                <c:pt idx="5">
                  <c:v>1200</c:v>
                </c:pt>
                <c:pt idx="6">
                  <c:v>1000</c:v>
                </c:pt>
                <c:pt idx="7">
                  <c:v>1500</c:v>
                </c:pt>
              </c:numCache>
            </c:numRef>
          </c:val>
          <c:extLst xmlns:c16r2="http://schemas.microsoft.com/office/drawing/2015/06/chart">
            <c:ext xmlns:c16="http://schemas.microsoft.com/office/drawing/2014/chart" uri="{C3380CC4-5D6E-409C-BE32-E72D297353CC}">
              <c16:uniqueId val="{00000001-9CD0-4FB5-B976-6F75338282AB}"/>
            </c:ext>
          </c:extLst>
        </c:ser>
        <c:ser>
          <c:idx val="2"/>
          <c:order val="2"/>
          <c:tx>
            <c:strRef>
              <c:f>'Capital Budget 1617 to 1718'!$F$54</c:f>
              <c:strCache>
                <c:ptCount val="1"/>
                <c:pt idx="0">
                  <c:v> Own Revenue </c:v>
                </c:pt>
              </c:strCache>
            </c:strRef>
          </c:tx>
          <c:spPr>
            <a:solidFill>
              <a:schemeClr val="accent3"/>
            </a:solidFill>
            <a:ln>
              <a:noFill/>
            </a:ln>
            <a:effectLst/>
          </c:spPr>
          <c:invertIfNegative val="0"/>
          <c:cat>
            <c:strRef>
              <c:f>'Capital Budget 1617 to 1718'!$C$55:$C$63</c:f>
              <c:strCache>
                <c:ptCount val="8"/>
                <c:pt idx="0">
                  <c:v>Buffalo City </c:v>
                </c:pt>
                <c:pt idx="1">
                  <c:v>Nelson Mandela Bay </c:v>
                </c:pt>
                <c:pt idx="2">
                  <c:v>Mangaung </c:v>
                </c:pt>
                <c:pt idx="3">
                  <c:v>Ekurhuleni </c:v>
                </c:pt>
                <c:pt idx="4">
                  <c:v>City of Johannesburg </c:v>
                </c:pt>
                <c:pt idx="5">
                  <c:v>City of Tshwane</c:v>
                </c:pt>
                <c:pt idx="6">
                  <c:v>eThekwini </c:v>
                </c:pt>
                <c:pt idx="7">
                  <c:v>City of Cape Town </c:v>
                </c:pt>
              </c:strCache>
            </c:strRef>
          </c:cat>
          <c:val>
            <c:numRef>
              <c:f>'Capital Budget 1617 to 1718'!$F$55:$F$63</c:f>
              <c:numCache>
                <c:formatCode>_(* #.##0_);_(* \(#.##0\);_(* "-"??_);_(@_)</c:formatCode>
                <c:ptCount val="8"/>
                <c:pt idx="0">
                  <c:v>425</c:v>
                </c:pt>
                <c:pt idx="1">
                  <c:v>565</c:v>
                </c:pt>
                <c:pt idx="2">
                  <c:v>527</c:v>
                </c:pt>
                <c:pt idx="3">
                  <c:v>945</c:v>
                </c:pt>
                <c:pt idx="4">
                  <c:v>4454</c:v>
                </c:pt>
                <c:pt idx="5">
                  <c:v>285</c:v>
                </c:pt>
                <c:pt idx="6">
                  <c:v>1753</c:v>
                </c:pt>
                <c:pt idx="7">
                  <c:v>845</c:v>
                </c:pt>
              </c:numCache>
            </c:numRef>
          </c:val>
          <c:extLst xmlns:c16r2="http://schemas.microsoft.com/office/drawing/2015/06/chart">
            <c:ext xmlns:c16="http://schemas.microsoft.com/office/drawing/2014/chart" uri="{C3380CC4-5D6E-409C-BE32-E72D297353CC}">
              <c16:uniqueId val="{00000002-9CD0-4FB5-B976-6F75338282AB}"/>
            </c:ext>
          </c:extLst>
        </c:ser>
        <c:dLbls>
          <c:showLegendKey val="0"/>
          <c:showVal val="0"/>
          <c:showCatName val="0"/>
          <c:showSerName val="0"/>
          <c:showPercent val="0"/>
          <c:showBubbleSize val="0"/>
        </c:dLbls>
        <c:gapWidth val="150"/>
        <c:overlap val="100"/>
        <c:axId val="340111272"/>
        <c:axId val="340117936"/>
      </c:barChart>
      <c:catAx>
        <c:axId val="340111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0117936"/>
        <c:crosses val="autoZero"/>
        <c:auto val="1"/>
        <c:lblAlgn val="ctr"/>
        <c:lblOffset val="100"/>
        <c:noMultiLvlLbl val="0"/>
      </c:catAx>
      <c:valAx>
        <c:axId val="34011793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01112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C00000"/>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ZA"/>
              <a:t>cONSOLIDATED</a:t>
            </a:r>
            <a:r>
              <a:rPr lang="en-ZA" baseline="0"/>
              <a:t> CAPITAL FUNDING MIX</a:t>
            </a:r>
            <a:endParaRPr lang="en-ZA"/>
          </a:p>
        </c:rich>
      </c:tx>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5F17-4786-B646-451F8A3B1CAA}"/>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5F17-4786-B646-451F8A3B1CAA}"/>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5F17-4786-B646-451F8A3B1CAA}"/>
              </c:ext>
            </c:extLst>
          </c:dPt>
          <c:dLbls>
            <c:dLbl>
              <c:idx val="0"/>
              <c:layout>
                <c:manualLayout>
                  <c:x val="7.6797075760859465E-2"/>
                  <c:y val="-2.557255336105908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5F17-4786-B646-451F8A3B1CAA}"/>
                </c:ext>
                <c:ext xmlns:c15="http://schemas.microsoft.com/office/drawing/2012/chart" uri="{CE6537A1-D6FC-4f65-9D91-7224C49458BB}">
                  <c15:layout/>
                </c:ext>
              </c:extLst>
            </c:dLbl>
            <c:dLbl>
              <c:idx val="1"/>
              <c:layout>
                <c:manualLayout>
                  <c:x val="-4.6078245456515683E-2"/>
                  <c:y val="-2.557255336105917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5F17-4786-B646-451F8A3B1CAA}"/>
                </c:ext>
                <c:ext xmlns:c15="http://schemas.microsoft.com/office/drawing/2012/chart" uri="{CE6537A1-D6FC-4f65-9D91-7224C49458BB}">
                  <c15:layout/>
                </c:ext>
              </c:extLst>
            </c:dLbl>
            <c:dLbl>
              <c:idx val="2"/>
              <c:layout>
                <c:manualLayout>
                  <c:x val="-9.2156490913031432E-3"/>
                  <c:y val="-7.160314941096544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5F17-4786-B646-451F8A3B1CAA}"/>
                </c:ext>
                <c:ext xmlns:c15="http://schemas.microsoft.com/office/drawing/2012/chart" uri="{CE6537A1-D6FC-4f65-9D91-7224C49458BB}">
                  <c15:layout>
                    <c:manualLayout>
                      <c:w val="0.24020577262453946"/>
                      <c:h val="0.20261154163835898"/>
                    </c:manualLayout>
                  </c15:layout>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'Capital Budget 1617 to 1718'!$L$68:$N$68</c:f>
              <c:strCache>
                <c:ptCount val="3"/>
                <c:pt idx="0">
                  <c:v>Grants </c:v>
                </c:pt>
                <c:pt idx="1">
                  <c:v>External loans  </c:v>
                </c:pt>
                <c:pt idx="2">
                  <c:v> Own Revenue </c:v>
                </c:pt>
              </c:strCache>
            </c:strRef>
          </c:cat>
          <c:val>
            <c:numRef>
              <c:f>'Capital Budget 1617 to 1718'!$L$69:$N$69</c:f>
              <c:numCache>
                <c:formatCode>0.00</c:formatCode>
                <c:ptCount val="3"/>
                <c:pt idx="0">
                  <c:v>0.46491600804509786</c:v>
                </c:pt>
                <c:pt idx="1">
                  <c:v>0.25749978754142944</c:v>
                </c:pt>
                <c:pt idx="2">
                  <c:v>0.2775842044134727</c:v>
                </c:pt>
              </c:numCache>
            </c:numRef>
          </c:val>
          <c:extLst xmlns:c16r2="http://schemas.microsoft.com/office/drawing/2015/06/chart">
            <c:ext xmlns:c16="http://schemas.microsoft.com/office/drawing/2014/chart" uri="{C3380CC4-5D6E-409C-BE32-E72D297353CC}">
              <c16:uniqueId val="{00000006-5F17-4786-B646-451F8A3B1CAA}"/>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solidFill>
        <a:srgbClr val="C00000"/>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2016/17 PLANNED EXTERNAL LOANS  </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tx>
            <c:strRef>
              <c:f>'Capital Budget 1617 to 1718'!$E$54</c:f>
              <c:strCache>
                <c:ptCount val="1"/>
                <c:pt idx="0">
                  <c:v>External loans  </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solidFill>
                <a:srgbClr val="A25C0A"/>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'Capital Budget 1617 to 1718'!$C$57:$C$62</c:f>
              <c:strCache>
                <c:ptCount val="6"/>
                <c:pt idx="0">
                  <c:v>Mangaung </c:v>
                </c:pt>
                <c:pt idx="1">
                  <c:v>Ekurhuleni </c:v>
                </c:pt>
                <c:pt idx="2">
                  <c:v>City of Johannesburg </c:v>
                </c:pt>
                <c:pt idx="3">
                  <c:v>City of Tshwane</c:v>
                </c:pt>
                <c:pt idx="4">
                  <c:v>eThekwini </c:v>
                </c:pt>
                <c:pt idx="5">
                  <c:v>City of Cape Town </c:v>
                </c:pt>
              </c:strCache>
            </c:strRef>
          </c:cat>
          <c:val>
            <c:numRef>
              <c:f>'Capital Budget 1617 to 1718'!$E$57:$E$62</c:f>
              <c:numCache>
                <c:formatCode>_(* #.##0_);_(* \(#.##0\);_(* "-"??_);_(@_)</c:formatCode>
                <c:ptCount val="6"/>
                <c:pt idx="0">
                  <c:v>1072</c:v>
                </c:pt>
                <c:pt idx="1">
                  <c:v>1812</c:v>
                </c:pt>
                <c:pt idx="2">
                  <c:v>2506</c:v>
                </c:pt>
                <c:pt idx="3">
                  <c:v>1200</c:v>
                </c:pt>
                <c:pt idx="4">
                  <c:v>1000</c:v>
                </c:pt>
                <c:pt idx="5">
                  <c:v>1500</c:v>
                </c:pt>
              </c:numCache>
            </c:numRef>
          </c:val>
          <c:extLst xmlns:c16r2="http://schemas.microsoft.com/office/drawing/2015/06/chart">
            <c:ext xmlns:c16="http://schemas.microsoft.com/office/drawing/2014/chart" uri="{C3380CC4-5D6E-409C-BE32-E72D297353CC}">
              <c16:uniqueId val="{00000000-174E-4BC8-99BD-014CE5FF1F04}"/>
            </c:ext>
          </c:extLst>
        </c:ser>
        <c:dLbls>
          <c:dLblPos val="outEnd"/>
          <c:showLegendKey val="0"/>
          <c:showVal val="1"/>
          <c:showCatName val="0"/>
          <c:showSerName val="0"/>
          <c:showPercent val="0"/>
          <c:showBubbleSize val="0"/>
        </c:dLbls>
        <c:gapWidth val="100"/>
        <c:overlap val="-24"/>
        <c:axId val="340114408"/>
        <c:axId val="340114800"/>
      </c:barChart>
      <c:catAx>
        <c:axId val="340114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0114800"/>
        <c:crosses val="autoZero"/>
        <c:auto val="1"/>
        <c:lblAlgn val="ctr"/>
        <c:lblOffset val="100"/>
        <c:noMultiLvlLbl val="0"/>
      </c:catAx>
      <c:valAx>
        <c:axId val="34011480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solidFill>
              <a:srgbClr val="C0000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0114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856960-2B9A-4F58-B751-D29ADE03EC6C}" type="doc">
      <dgm:prSet loTypeId="urn:microsoft.com/office/officeart/2005/8/layout/hList6" loCatId="list" qsTypeId="urn:microsoft.com/office/officeart/2005/8/quickstyle/3d2" qsCatId="3D" csTypeId="urn:microsoft.com/office/officeart/2005/8/colors/colorful2" csCatId="colorful" phldr="1"/>
      <dgm:spPr/>
      <dgm:t>
        <a:bodyPr/>
        <a:lstStyle/>
        <a:p>
          <a:endParaRPr lang="en-US"/>
        </a:p>
      </dgm:t>
    </dgm:pt>
    <dgm:pt modelId="{4F02CA8A-FE59-4542-BE7A-B054D8CC3AD7}">
      <dgm:prSet phldrT="[Text]" custT="1"/>
      <dgm:spPr/>
      <dgm:t>
        <a:bodyPr/>
        <a:lstStyle/>
        <a:p>
          <a:r>
            <a:rPr lang="en-ZA" sz="1400" b="1" i="0" dirty="0"/>
            <a:t>2014/15 </a:t>
          </a:r>
        </a:p>
        <a:p>
          <a:r>
            <a:rPr lang="en-ZA" sz="1400" i="0" dirty="0"/>
            <a:t>The focus of the BEPP</a:t>
          </a:r>
          <a:br>
            <a:rPr lang="en-ZA" sz="1400" i="0" dirty="0"/>
          </a:br>
          <a:r>
            <a:rPr lang="en-ZA" sz="1400" i="0" dirty="0"/>
            <a:t>processes was on planning methodology for</a:t>
          </a:r>
          <a:br>
            <a:rPr lang="en-ZA" sz="1400" i="0" dirty="0"/>
          </a:br>
          <a:r>
            <a:rPr lang="en-ZA" sz="1400" i="0" dirty="0"/>
            <a:t>spatial transformation </a:t>
          </a:r>
          <a:br>
            <a:rPr lang="en-ZA" sz="1400" i="0" dirty="0"/>
          </a:br>
          <a:endParaRPr lang="en-US" sz="1400" dirty="0"/>
        </a:p>
      </dgm:t>
    </dgm:pt>
    <dgm:pt modelId="{356A0C95-D647-4305-BA82-FBC318B6963B}" type="parTrans" cxnId="{017BC7FF-8E52-44C6-90CE-B4FC7D32C631}">
      <dgm:prSet/>
      <dgm:spPr/>
      <dgm:t>
        <a:bodyPr/>
        <a:lstStyle/>
        <a:p>
          <a:endParaRPr lang="en-US"/>
        </a:p>
      </dgm:t>
    </dgm:pt>
    <dgm:pt modelId="{0C6F54C6-CC6A-48F9-80DB-83A087041AD7}" type="sibTrans" cxnId="{017BC7FF-8E52-44C6-90CE-B4FC7D32C631}">
      <dgm:prSet/>
      <dgm:spPr/>
      <dgm:t>
        <a:bodyPr/>
        <a:lstStyle/>
        <a:p>
          <a:endParaRPr lang="en-US"/>
        </a:p>
      </dgm:t>
    </dgm:pt>
    <dgm:pt modelId="{72C59FB3-4E4D-491E-A43B-8C19E4516E47}">
      <dgm:prSet custT="1"/>
      <dgm:spPr/>
      <dgm:t>
        <a:bodyPr/>
        <a:lstStyle/>
        <a:p>
          <a:r>
            <a:rPr lang="en-US" sz="1400" b="1" dirty="0"/>
            <a:t>2015/16 </a:t>
          </a:r>
        </a:p>
        <a:p>
          <a:r>
            <a:rPr lang="en-ZA" sz="1400" dirty="0"/>
            <a:t>Packaging and accelerating the implementation of a pipeline of catalytic urban development projects within the </a:t>
          </a:r>
          <a:r>
            <a:rPr lang="en-US" sz="1400" dirty="0"/>
            <a:t>integration zones</a:t>
          </a:r>
        </a:p>
      </dgm:t>
    </dgm:pt>
    <dgm:pt modelId="{7D97F409-9D48-4AEF-9A73-2B7DB1BB7165}" type="parTrans" cxnId="{FF7BD4CB-F66B-40E3-82F9-BD23E005BBEE}">
      <dgm:prSet/>
      <dgm:spPr/>
      <dgm:t>
        <a:bodyPr/>
        <a:lstStyle/>
        <a:p>
          <a:endParaRPr lang="en-US"/>
        </a:p>
      </dgm:t>
    </dgm:pt>
    <dgm:pt modelId="{658F81F1-B9A6-4F62-AB7E-67689388FB76}" type="sibTrans" cxnId="{FF7BD4CB-F66B-40E3-82F9-BD23E005BBEE}">
      <dgm:prSet/>
      <dgm:spPr/>
      <dgm:t>
        <a:bodyPr/>
        <a:lstStyle/>
        <a:p>
          <a:endParaRPr lang="en-US"/>
        </a:p>
      </dgm:t>
    </dgm:pt>
    <dgm:pt modelId="{3FE70C3E-9ADA-4A72-826E-2370170BEADE}">
      <dgm:prSet custT="1"/>
      <dgm:spPr/>
      <dgm:t>
        <a:bodyPr/>
        <a:lstStyle/>
        <a:p>
          <a:pPr>
            <a:spcAft>
              <a:spcPct val="35000"/>
            </a:spcAft>
          </a:pPr>
          <a:r>
            <a:rPr lang="en-ZA" sz="1400" b="1" dirty="0"/>
            <a:t>2016/17</a:t>
          </a:r>
        </a:p>
        <a:p>
          <a:pPr>
            <a:spcAft>
              <a:spcPts val="0"/>
            </a:spcAft>
          </a:pPr>
          <a:r>
            <a:rPr lang="en-ZA" sz="1400" dirty="0"/>
            <a:t>* Spatial Planning and Project Prioritisation</a:t>
          </a:r>
        </a:p>
        <a:p>
          <a:pPr>
            <a:spcAft>
              <a:spcPts val="0"/>
            </a:spcAft>
          </a:pPr>
          <a:r>
            <a:rPr lang="en-ZA" sz="1400" b="0" i="0" dirty="0"/>
            <a:t>* Intergovernmental Project Pipeline </a:t>
          </a:r>
        </a:p>
        <a:p>
          <a:pPr>
            <a:spcAft>
              <a:spcPts val="0"/>
            </a:spcAft>
          </a:pPr>
          <a:r>
            <a:rPr lang="en-ZA" sz="1400" b="1" i="0" dirty="0">
              <a:solidFill>
                <a:srgbClr val="A25C0A"/>
              </a:solidFill>
            </a:rPr>
            <a:t>* </a:t>
          </a:r>
          <a:r>
            <a:rPr lang="en-ZA" sz="1400" b="1" i="1" dirty="0">
              <a:solidFill>
                <a:srgbClr val="C00000"/>
              </a:solidFill>
            </a:rPr>
            <a:t>Capital Funding</a:t>
          </a:r>
        </a:p>
        <a:p>
          <a:pPr>
            <a:spcAft>
              <a:spcPts val="0"/>
            </a:spcAft>
          </a:pPr>
          <a:r>
            <a:rPr lang="en-ZA" sz="1400" b="0" i="0" dirty="0"/>
            <a:t>* Implementation</a:t>
          </a:r>
        </a:p>
        <a:p>
          <a:pPr>
            <a:spcAft>
              <a:spcPts val="0"/>
            </a:spcAft>
          </a:pPr>
          <a:r>
            <a:rPr lang="en-ZA" sz="1400" b="0" i="0" dirty="0"/>
            <a:t>* Urban Management</a:t>
          </a:r>
          <a:endParaRPr lang="en-US" sz="1400" b="0" dirty="0"/>
        </a:p>
      </dgm:t>
    </dgm:pt>
    <dgm:pt modelId="{2593B1DA-A571-4BA5-BC1C-A3FBB0CB890B}" type="parTrans" cxnId="{240AC82D-2E20-4A99-96B5-23A30208543A}">
      <dgm:prSet/>
      <dgm:spPr/>
      <dgm:t>
        <a:bodyPr/>
        <a:lstStyle/>
        <a:p>
          <a:endParaRPr lang="en-US"/>
        </a:p>
      </dgm:t>
    </dgm:pt>
    <dgm:pt modelId="{B97F63B4-CD66-4E38-83DA-C0F994772CCA}" type="sibTrans" cxnId="{240AC82D-2E20-4A99-96B5-23A30208543A}">
      <dgm:prSet/>
      <dgm:spPr/>
      <dgm:t>
        <a:bodyPr/>
        <a:lstStyle/>
        <a:p>
          <a:endParaRPr lang="en-US"/>
        </a:p>
      </dgm:t>
    </dgm:pt>
    <dgm:pt modelId="{CCAE9219-EE11-4EE8-B413-5499C8C5368E}" type="pres">
      <dgm:prSet presAssocID="{1D856960-2B9A-4F58-B751-D29ADE03EC6C}" presName="Name0" presStyleCnt="0">
        <dgm:presLayoutVars>
          <dgm:dir/>
          <dgm:resizeHandles val="exact"/>
        </dgm:presLayoutVars>
      </dgm:prSet>
      <dgm:spPr/>
      <dgm:t>
        <a:bodyPr/>
        <a:lstStyle/>
        <a:p>
          <a:endParaRPr lang="en-ZA"/>
        </a:p>
      </dgm:t>
    </dgm:pt>
    <dgm:pt modelId="{63DD34BB-4351-44D6-A945-C1DC66A5933F}" type="pres">
      <dgm:prSet presAssocID="{4F02CA8A-FE59-4542-BE7A-B054D8CC3AD7}" presName="node" presStyleLbl="node1" presStyleIdx="0" presStyleCnt="3">
        <dgm:presLayoutVars>
          <dgm:bulletEnabled val="1"/>
        </dgm:presLayoutVars>
      </dgm:prSet>
      <dgm:spPr/>
      <dgm:t>
        <a:bodyPr/>
        <a:lstStyle/>
        <a:p>
          <a:endParaRPr lang="en-ZA"/>
        </a:p>
      </dgm:t>
    </dgm:pt>
    <dgm:pt modelId="{DB3C77E9-2705-4208-A764-4E67A07BBDF0}" type="pres">
      <dgm:prSet presAssocID="{0C6F54C6-CC6A-48F9-80DB-83A087041AD7}" presName="sibTrans" presStyleCnt="0"/>
      <dgm:spPr/>
    </dgm:pt>
    <dgm:pt modelId="{F9F99785-1094-4BF7-96D9-5C3ED860EDCD}" type="pres">
      <dgm:prSet presAssocID="{72C59FB3-4E4D-491E-A43B-8C19E4516E47}" presName="node" presStyleLbl="node1" presStyleIdx="1" presStyleCnt="3">
        <dgm:presLayoutVars>
          <dgm:bulletEnabled val="1"/>
        </dgm:presLayoutVars>
      </dgm:prSet>
      <dgm:spPr/>
      <dgm:t>
        <a:bodyPr/>
        <a:lstStyle/>
        <a:p>
          <a:endParaRPr lang="en-ZA"/>
        </a:p>
      </dgm:t>
    </dgm:pt>
    <dgm:pt modelId="{50C47674-53D8-4CA3-A883-314335E35BA5}" type="pres">
      <dgm:prSet presAssocID="{658F81F1-B9A6-4F62-AB7E-67689388FB76}" presName="sibTrans" presStyleCnt="0"/>
      <dgm:spPr/>
    </dgm:pt>
    <dgm:pt modelId="{48847972-670A-49A4-8896-48E8272E44FB}" type="pres">
      <dgm:prSet presAssocID="{3FE70C3E-9ADA-4A72-826E-2370170BEADE}" presName="node" presStyleLbl="node1" presStyleIdx="2" presStyleCnt="3">
        <dgm:presLayoutVars>
          <dgm:bulletEnabled val="1"/>
        </dgm:presLayoutVars>
      </dgm:prSet>
      <dgm:spPr/>
      <dgm:t>
        <a:bodyPr/>
        <a:lstStyle/>
        <a:p>
          <a:endParaRPr lang="en-ZA"/>
        </a:p>
      </dgm:t>
    </dgm:pt>
  </dgm:ptLst>
  <dgm:cxnLst>
    <dgm:cxn modelId="{A3CC641E-AC73-45E1-B727-CEC845E4E6A8}" type="presOf" srcId="{4F02CA8A-FE59-4542-BE7A-B054D8CC3AD7}" destId="{63DD34BB-4351-44D6-A945-C1DC66A5933F}" srcOrd="0" destOrd="0" presId="urn:microsoft.com/office/officeart/2005/8/layout/hList6"/>
    <dgm:cxn modelId="{017BC7FF-8E52-44C6-90CE-B4FC7D32C631}" srcId="{1D856960-2B9A-4F58-B751-D29ADE03EC6C}" destId="{4F02CA8A-FE59-4542-BE7A-B054D8CC3AD7}" srcOrd="0" destOrd="0" parTransId="{356A0C95-D647-4305-BA82-FBC318B6963B}" sibTransId="{0C6F54C6-CC6A-48F9-80DB-83A087041AD7}"/>
    <dgm:cxn modelId="{DC987C21-6E6A-48E2-8278-37264146C28A}" type="presOf" srcId="{3FE70C3E-9ADA-4A72-826E-2370170BEADE}" destId="{48847972-670A-49A4-8896-48E8272E44FB}" srcOrd="0" destOrd="0" presId="urn:microsoft.com/office/officeart/2005/8/layout/hList6"/>
    <dgm:cxn modelId="{B5743865-500A-408B-A51B-BC30074BE8F1}" type="presOf" srcId="{1D856960-2B9A-4F58-B751-D29ADE03EC6C}" destId="{CCAE9219-EE11-4EE8-B413-5499C8C5368E}" srcOrd="0" destOrd="0" presId="urn:microsoft.com/office/officeart/2005/8/layout/hList6"/>
    <dgm:cxn modelId="{31808967-39B3-4211-A463-D0C6E6EE36B6}" type="presOf" srcId="{72C59FB3-4E4D-491E-A43B-8C19E4516E47}" destId="{F9F99785-1094-4BF7-96D9-5C3ED860EDCD}" srcOrd="0" destOrd="0" presId="urn:microsoft.com/office/officeart/2005/8/layout/hList6"/>
    <dgm:cxn modelId="{FF7BD4CB-F66B-40E3-82F9-BD23E005BBEE}" srcId="{1D856960-2B9A-4F58-B751-D29ADE03EC6C}" destId="{72C59FB3-4E4D-491E-A43B-8C19E4516E47}" srcOrd="1" destOrd="0" parTransId="{7D97F409-9D48-4AEF-9A73-2B7DB1BB7165}" sibTransId="{658F81F1-B9A6-4F62-AB7E-67689388FB76}"/>
    <dgm:cxn modelId="{240AC82D-2E20-4A99-96B5-23A30208543A}" srcId="{1D856960-2B9A-4F58-B751-D29ADE03EC6C}" destId="{3FE70C3E-9ADA-4A72-826E-2370170BEADE}" srcOrd="2" destOrd="0" parTransId="{2593B1DA-A571-4BA5-BC1C-A3FBB0CB890B}" sibTransId="{B97F63B4-CD66-4E38-83DA-C0F994772CCA}"/>
    <dgm:cxn modelId="{A674BA8E-D378-4ECA-B392-65D8D30D30B1}" type="presParOf" srcId="{CCAE9219-EE11-4EE8-B413-5499C8C5368E}" destId="{63DD34BB-4351-44D6-A945-C1DC66A5933F}" srcOrd="0" destOrd="0" presId="urn:microsoft.com/office/officeart/2005/8/layout/hList6"/>
    <dgm:cxn modelId="{9446C6AF-7F20-4E7B-9EAF-C4EF761D6D70}" type="presParOf" srcId="{CCAE9219-EE11-4EE8-B413-5499C8C5368E}" destId="{DB3C77E9-2705-4208-A764-4E67A07BBDF0}" srcOrd="1" destOrd="0" presId="urn:microsoft.com/office/officeart/2005/8/layout/hList6"/>
    <dgm:cxn modelId="{EC6B896F-5020-421F-9EE9-E19CC50DAFC6}" type="presParOf" srcId="{CCAE9219-EE11-4EE8-B413-5499C8C5368E}" destId="{F9F99785-1094-4BF7-96D9-5C3ED860EDCD}" srcOrd="2" destOrd="0" presId="urn:microsoft.com/office/officeart/2005/8/layout/hList6"/>
    <dgm:cxn modelId="{598C3B9F-E6D3-431E-817C-A8A98015AA84}" type="presParOf" srcId="{CCAE9219-EE11-4EE8-B413-5499C8C5368E}" destId="{50C47674-53D8-4CA3-A883-314335E35BA5}" srcOrd="3" destOrd="0" presId="urn:microsoft.com/office/officeart/2005/8/layout/hList6"/>
    <dgm:cxn modelId="{6A7C0EF0-5133-48BF-B55A-B811627C1E11}" type="presParOf" srcId="{CCAE9219-EE11-4EE8-B413-5499C8C5368E}" destId="{48847972-670A-49A4-8896-48E8272E44FB}"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2F5AE95-537A-44AC-B9ED-29589975D4BE}"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14782A8C-AAB9-4B48-BCC0-EDC70F49EA26}">
      <dgm:prSet phldrT="[Text]" custT="1"/>
      <dgm:spPr/>
      <dgm:t>
        <a:bodyPr/>
        <a:lstStyle/>
        <a:p>
          <a:r>
            <a:rPr lang="en-US" sz="1400" dirty="0"/>
            <a:t>Risk Management Planning</a:t>
          </a:r>
        </a:p>
      </dgm:t>
    </dgm:pt>
    <dgm:pt modelId="{F579E2E4-8A89-4543-8CE3-F50F0D0C442A}" type="parTrans" cxnId="{2962AFF8-7DBB-49A7-B1E1-6046FC59B75B}">
      <dgm:prSet/>
      <dgm:spPr/>
      <dgm:t>
        <a:bodyPr/>
        <a:lstStyle/>
        <a:p>
          <a:endParaRPr lang="en-US" sz="1400"/>
        </a:p>
      </dgm:t>
    </dgm:pt>
    <dgm:pt modelId="{04A2A0C7-931A-4EFF-AC3C-83B13FFA7D32}" type="sibTrans" cxnId="{2962AFF8-7DBB-49A7-B1E1-6046FC59B75B}">
      <dgm:prSet/>
      <dgm:spPr/>
      <dgm:t>
        <a:bodyPr/>
        <a:lstStyle/>
        <a:p>
          <a:endParaRPr lang="en-US" sz="1400"/>
        </a:p>
      </dgm:t>
    </dgm:pt>
    <dgm:pt modelId="{6F5A7FC2-0C23-474D-9262-5A096CE16A5B}">
      <dgm:prSet phldrT="[Text]" custT="1"/>
      <dgm:spPr/>
      <dgm:t>
        <a:bodyPr/>
        <a:lstStyle/>
        <a:p>
          <a:r>
            <a:rPr lang="en-US" sz="1400" dirty="0"/>
            <a:t>Risk Identification</a:t>
          </a:r>
        </a:p>
      </dgm:t>
    </dgm:pt>
    <dgm:pt modelId="{2B0CD440-1FFB-4501-BEF6-302795D337EF}" type="parTrans" cxnId="{2C1F8AFC-4A7E-4601-9486-D81CBA01268B}">
      <dgm:prSet/>
      <dgm:spPr/>
      <dgm:t>
        <a:bodyPr/>
        <a:lstStyle/>
        <a:p>
          <a:endParaRPr lang="en-US" sz="1400"/>
        </a:p>
      </dgm:t>
    </dgm:pt>
    <dgm:pt modelId="{82ED764B-39F9-45EC-831C-1645E2DBB81B}" type="sibTrans" cxnId="{2C1F8AFC-4A7E-4601-9486-D81CBA01268B}">
      <dgm:prSet/>
      <dgm:spPr/>
      <dgm:t>
        <a:bodyPr/>
        <a:lstStyle/>
        <a:p>
          <a:endParaRPr lang="en-US" sz="1400"/>
        </a:p>
      </dgm:t>
    </dgm:pt>
    <dgm:pt modelId="{0AE3D016-0319-44D5-B3E3-F26DAC222D62}">
      <dgm:prSet phldrT="[Text]" custT="1"/>
      <dgm:spPr/>
      <dgm:t>
        <a:bodyPr/>
        <a:lstStyle/>
        <a:p>
          <a:r>
            <a:rPr lang="en-US" sz="1400" dirty="0"/>
            <a:t>Risk Assessment</a:t>
          </a:r>
        </a:p>
      </dgm:t>
    </dgm:pt>
    <dgm:pt modelId="{9F85164F-C6C7-42FB-9468-B8EE12BACC04}" type="parTrans" cxnId="{C2376848-B73A-42F3-8D55-E6E41A702826}">
      <dgm:prSet/>
      <dgm:spPr/>
      <dgm:t>
        <a:bodyPr/>
        <a:lstStyle/>
        <a:p>
          <a:endParaRPr lang="en-US" sz="1400"/>
        </a:p>
      </dgm:t>
    </dgm:pt>
    <dgm:pt modelId="{B99CC6E9-7148-4772-8B7B-C1F6D507A51B}" type="sibTrans" cxnId="{C2376848-B73A-42F3-8D55-E6E41A702826}">
      <dgm:prSet/>
      <dgm:spPr/>
      <dgm:t>
        <a:bodyPr/>
        <a:lstStyle/>
        <a:p>
          <a:endParaRPr lang="en-US" sz="1400"/>
        </a:p>
      </dgm:t>
    </dgm:pt>
    <dgm:pt modelId="{4B5B1072-48E7-4E04-B4C9-D7CF41659932}">
      <dgm:prSet phldrT="[Text]" custT="1"/>
      <dgm:spPr/>
      <dgm:t>
        <a:bodyPr/>
        <a:lstStyle/>
        <a:p>
          <a:r>
            <a:rPr lang="en-US" sz="1400" dirty="0"/>
            <a:t>Risk Reporting and Tracking</a:t>
          </a:r>
        </a:p>
      </dgm:t>
    </dgm:pt>
    <dgm:pt modelId="{FE3B5809-0368-4895-972C-513FBD3866F3}" type="parTrans" cxnId="{0B7D1556-C4A6-4E6A-98ED-2E0EE16E85F7}">
      <dgm:prSet/>
      <dgm:spPr/>
      <dgm:t>
        <a:bodyPr/>
        <a:lstStyle/>
        <a:p>
          <a:endParaRPr lang="en-US" sz="1400"/>
        </a:p>
      </dgm:t>
    </dgm:pt>
    <dgm:pt modelId="{20A95D90-9409-4295-A929-100E6F6D19ED}" type="sibTrans" cxnId="{0B7D1556-C4A6-4E6A-98ED-2E0EE16E85F7}">
      <dgm:prSet/>
      <dgm:spPr/>
      <dgm:t>
        <a:bodyPr/>
        <a:lstStyle/>
        <a:p>
          <a:endParaRPr lang="en-US" sz="1400"/>
        </a:p>
      </dgm:t>
    </dgm:pt>
    <dgm:pt modelId="{CC568F19-2BA0-4661-87E5-FE3DABA0BD7C}">
      <dgm:prSet phldrT="[Text]" custT="1"/>
      <dgm:spPr/>
      <dgm:t>
        <a:bodyPr/>
        <a:lstStyle/>
        <a:p>
          <a:r>
            <a:rPr lang="en-US" sz="1400" dirty="0"/>
            <a:t>Risk Handling</a:t>
          </a:r>
        </a:p>
      </dgm:t>
    </dgm:pt>
    <dgm:pt modelId="{DF8CA560-02E7-4120-B820-FF8A20DB9389}" type="parTrans" cxnId="{F39DA527-07F8-4CFA-8B2F-36361BF047A3}">
      <dgm:prSet/>
      <dgm:spPr/>
      <dgm:t>
        <a:bodyPr/>
        <a:lstStyle/>
        <a:p>
          <a:endParaRPr lang="en-US" sz="1400"/>
        </a:p>
      </dgm:t>
    </dgm:pt>
    <dgm:pt modelId="{C6B672E9-225D-4475-891A-69C4C08256BA}" type="sibTrans" cxnId="{F39DA527-07F8-4CFA-8B2F-36361BF047A3}">
      <dgm:prSet/>
      <dgm:spPr/>
      <dgm:t>
        <a:bodyPr/>
        <a:lstStyle/>
        <a:p>
          <a:endParaRPr lang="en-US" sz="1400"/>
        </a:p>
      </dgm:t>
    </dgm:pt>
    <dgm:pt modelId="{635ECC52-C96B-419E-903F-B35A7FA4DEE3}">
      <dgm:prSet phldrT="[Text]" custT="1"/>
      <dgm:spPr/>
      <dgm:t>
        <a:bodyPr/>
        <a:lstStyle/>
        <a:p>
          <a:r>
            <a:rPr lang="en-US" sz="1400" dirty="0"/>
            <a:t>Risk Management Impact and Control Actions</a:t>
          </a:r>
        </a:p>
      </dgm:t>
    </dgm:pt>
    <dgm:pt modelId="{C7B8DA5B-8026-452F-9F44-CDEA9499B302}" type="parTrans" cxnId="{06C4F90E-37F5-400E-83D4-6609CD439D78}">
      <dgm:prSet/>
      <dgm:spPr/>
      <dgm:t>
        <a:bodyPr/>
        <a:lstStyle/>
        <a:p>
          <a:endParaRPr lang="en-US" sz="1400"/>
        </a:p>
      </dgm:t>
    </dgm:pt>
    <dgm:pt modelId="{1C0D0789-44AC-4728-8016-EE1B410BC6EE}" type="sibTrans" cxnId="{06C4F90E-37F5-400E-83D4-6609CD439D78}">
      <dgm:prSet/>
      <dgm:spPr/>
      <dgm:t>
        <a:bodyPr/>
        <a:lstStyle/>
        <a:p>
          <a:endParaRPr lang="en-US" sz="1400"/>
        </a:p>
      </dgm:t>
    </dgm:pt>
    <dgm:pt modelId="{9C201C38-5194-494C-9827-C4CDA021A747}" type="pres">
      <dgm:prSet presAssocID="{32F5AE95-537A-44AC-B9ED-29589975D4BE}" presName="linear" presStyleCnt="0">
        <dgm:presLayoutVars>
          <dgm:dir/>
          <dgm:animLvl val="lvl"/>
          <dgm:resizeHandles val="exact"/>
        </dgm:presLayoutVars>
      </dgm:prSet>
      <dgm:spPr/>
      <dgm:t>
        <a:bodyPr/>
        <a:lstStyle/>
        <a:p>
          <a:endParaRPr lang="en-ZA"/>
        </a:p>
      </dgm:t>
    </dgm:pt>
    <dgm:pt modelId="{41E00E01-3820-4779-ABEF-468AA9354EE7}" type="pres">
      <dgm:prSet presAssocID="{14782A8C-AAB9-4B48-BCC0-EDC70F49EA26}" presName="parentLin" presStyleCnt="0"/>
      <dgm:spPr/>
    </dgm:pt>
    <dgm:pt modelId="{86C499E3-F484-4C6C-9347-07DC33B276D4}" type="pres">
      <dgm:prSet presAssocID="{14782A8C-AAB9-4B48-BCC0-EDC70F49EA26}" presName="parentLeftMargin" presStyleLbl="node1" presStyleIdx="0" presStyleCnt="6"/>
      <dgm:spPr/>
      <dgm:t>
        <a:bodyPr/>
        <a:lstStyle/>
        <a:p>
          <a:endParaRPr lang="en-ZA"/>
        </a:p>
      </dgm:t>
    </dgm:pt>
    <dgm:pt modelId="{C6A94A69-F2AC-4560-86C5-D1F73D22CE4C}" type="pres">
      <dgm:prSet presAssocID="{14782A8C-AAB9-4B48-BCC0-EDC70F49EA26}" presName="parentText" presStyleLbl="node1" presStyleIdx="0" presStyleCnt="6">
        <dgm:presLayoutVars>
          <dgm:chMax val="0"/>
          <dgm:bulletEnabled val="1"/>
        </dgm:presLayoutVars>
      </dgm:prSet>
      <dgm:spPr/>
      <dgm:t>
        <a:bodyPr/>
        <a:lstStyle/>
        <a:p>
          <a:endParaRPr lang="en-ZA"/>
        </a:p>
      </dgm:t>
    </dgm:pt>
    <dgm:pt modelId="{1060722D-37C2-47C2-AFDB-527EC55EAD55}" type="pres">
      <dgm:prSet presAssocID="{14782A8C-AAB9-4B48-BCC0-EDC70F49EA26}" presName="negativeSpace" presStyleCnt="0"/>
      <dgm:spPr/>
    </dgm:pt>
    <dgm:pt modelId="{8C896AE2-E485-4C78-8035-D260A99334C6}" type="pres">
      <dgm:prSet presAssocID="{14782A8C-AAB9-4B48-BCC0-EDC70F49EA26}" presName="childText" presStyleLbl="conFgAcc1" presStyleIdx="0" presStyleCnt="6">
        <dgm:presLayoutVars>
          <dgm:bulletEnabled val="1"/>
        </dgm:presLayoutVars>
      </dgm:prSet>
      <dgm:spPr/>
    </dgm:pt>
    <dgm:pt modelId="{72B8A66C-0349-4D54-982F-13228BE95AE3}" type="pres">
      <dgm:prSet presAssocID="{04A2A0C7-931A-4EFF-AC3C-83B13FFA7D32}" presName="spaceBetweenRectangles" presStyleCnt="0"/>
      <dgm:spPr/>
    </dgm:pt>
    <dgm:pt modelId="{B92CA753-7D96-4287-9085-70341D278AED}" type="pres">
      <dgm:prSet presAssocID="{6F5A7FC2-0C23-474D-9262-5A096CE16A5B}" presName="parentLin" presStyleCnt="0"/>
      <dgm:spPr/>
    </dgm:pt>
    <dgm:pt modelId="{935AC1BE-B0C8-49DC-9AB8-2DB3F41718A3}" type="pres">
      <dgm:prSet presAssocID="{6F5A7FC2-0C23-474D-9262-5A096CE16A5B}" presName="parentLeftMargin" presStyleLbl="node1" presStyleIdx="0" presStyleCnt="6"/>
      <dgm:spPr/>
      <dgm:t>
        <a:bodyPr/>
        <a:lstStyle/>
        <a:p>
          <a:endParaRPr lang="en-ZA"/>
        </a:p>
      </dgm:t>
    </dgm:pt>
    <dgm:pt modelId="{BC11822B-3ABF-4B13-AC1D-978768F0EBBC}" type="pres">
      <dgm:prSet presAssocID="{6F5A7FC2-0C23-474D-9262-5A096CE16A5B}" presName="parentText" presStyleLbl="node1" presStyleIdx="1" presStyleCnt="6">
        <dgm:presLayoutVars>
          <dgm:chMax val="0"/>
          <dgm:bulletEnabled val="1"/>
        </dgm:presLayoutVars>
      </dgm:prSet>
      <dgm:spPr/>
      <dgm:t>
        <a:bodyPr/>
        <a:lstStyle/>
        <a:p>
          <a:endParaRPr lang="en-ZA"/>
        </a:p>
      </dgm:t>
    </dgm:pt>
    <dgm:pt modelId="{7AA35DC1-1BE4-4F3A-A0D9-2A0410CF88CF}" type="pres">
      <dgm:prSet presAssocID="{6F5A7FC2-0C23-474D-9262-5A096CE16A5B}" presName="negativeSpace" presStyleCnt="0"/>
      <dgm:spPr/>
    </dgm:pt>
    <dgm:pt modelId="{F30A4A7E-D9A3-42A2-8BB9-F35F187F3359}" type="pres">
      <dgm:prSet presAssocID="{6F5A7FC2-0C23-474D-9262-5A096CE16A5B}" presName="childText" presStyleLbl="conFgAcc1" presStyleIdx="1" presStyleCnt="6">
        <dgm:presLayoutVars>
          <dgm:bulletEnabled val="1"/>
        </dgm:presLayoutVars>
      </dgm:prSet>
      <dgm:spPr/>
    </dgm:pt>
    <dgm:pt modelId="{F1572B26-6234-4BC1-A5EC-777DDF938599}" type="pres">
      <dgm:prSet presAssocID="{82ED764B-39F9-45EC-831C-1645E2DBB81B}" presName="spaceBetweenRectangles" presStyleCnt="0"/>
      <dgm:spPr/>
    </dgm:pt>
    <dgm:pt modelId="{8DC66A4F-DAF9-4700-BB07-2F1228CCFAFE}" type="pres">
      <dgm:prSet presAssocID="{0AE3D016-0319-44D5-B3E3-F26DAC222D62}" presName="parentLin" presStyleCnt="0"/>
      <dgm:spPr/>
    </dgm:pt>
    <dgm:pt modelId="{84F58C60-5CB1-4722-B883-A1E8ACE2D33A}" type="pres">
      <dgm:prSet presAssocID="{0AE3D016-0319-44D5-B3E3-F26DAC222D62}" presName="parentLeftMargin" presStyleLbl="node1" presStyleIdx="1" presStyleCnt="6"/>
      <dgm:spPr/>
      <dgm:t>
        <a:bodyPr/>
        <a:lstStyle/>
        <a:p>
          <a:endParaRPr lang="en-ZA"/>
        </a:p>
      </dgm:t>
    </dgm:pt>
    <dgm:pt modelId="{27789296-ECBC-42C7-863C-2235A22579A6}" type="pres">
      <dgm:prSet presAssocID="{0AE3D016-0319-44D5-B3E3-F26DAC222D62}" presName="parentText" presStyleLbl="node1" presStyleIdx="2" presStyleCnt="6">
        <dgm:presLayoutVars>
          <dgm:chMax val="0"/>
          <dgm:bulletEnabled val="1"/>
        </dgm:presLayoutVars>
      </dgm:prSet>
      <dgm:spPr/>
      <dgm:t>
        <a:bodyPr/>
        <a:lstStyle/>
        <a:p>
          <a:endParaRPr lang="en-ZA"/>
        </a:p>
      </dgm:t>
    </dgm:pt>
    <dgm:pt modelId="{4B8891B1-78AF-4A29-BEA6-E9FCEA14A946}" type="pres">
      <dgm:prSet presAssocID="{0AE3D016-0319-44D5-B3E3-F26DAC222D62}" presName="negativeSpace" presStyleCnt="0"/>
      <dgm:spPr/>
    </dgm:pt>
    <dgm:pt modelId="{DD8097D8-14E1-4644-88C1-455EE1476C9F}" type="pres">
      <dgm:prSet presAssocID="{0AE3D016-0319-44D5-B3E3-F26DAC222D62}" presName="childText" presStyleLbl="conFgAcc1" presStyleIdx="2" presStyleCnt="6">
        <dgm:presLayoutVars>
          <dgm:bulletEnabled val="1"/>
        </dgm:presLayoutVars>
      </dgm:prSet>
      <dgm:spPr/>
    </dgm:pt>
    <dgm:pt modelId="{0DC119BC-5E0A-4521-A18D-53D13B0B940B}" type="pres">
      <dgm:prSet presAssocID="{B99CC6E9-7148-4772-8B7B-C1F6D507A51B}" presName="spaceBetweenRectangles" presStyleCnt="0"/>
      <dgm:spPr/>
    </dgm:pt>
    <dgm:pt modelId="{F076FA35-09A2-4A3F-95A9-464A1ED32D79}" type="pres">
      <dgm:prSet presAssocID="{CC568F19-2BA0-4661-87E5-FE3DABA0BD7C}" presName="parentLin" presStyleCnt="0"/>
      <dgm:spPr/>
    </dgm:pt>
    <dgm:pt modelId="{4B3BF494-2C4D-4240-90DA-F35D5FA519C1}" type="pres">
      <dgm:prSet presAssocID="{CC568F19-2BA0-4661-87E5-FE3DABA0BD7C}" presName="parentLeftMargin" presStyleLbl="node1" presStyleIdx="2" presStyleCnt="6"/>
      <dgm:spPr/>
      <dgm:t>
        <a:bodyPr/>
        <a:lstStyle/>
        <a:p>
          <a:endParaRPr lang="en-ZA"/>
        </a:p>
      </dgm:t>
    </dgm:pt>
    <dgm:pt modelId="{1A3A28BA-2EBB-4F32-82C6-4BDC557FB2CE}" type="pres">
      <dgm:prSet presAssocID="{CC568F19-2BA0-4661-87E5-FE3DABA0BD7C}" presName="parentText" presStyleLbl="node1" presStyleIdx="3" presStyleCnt="6">
        <dgm:presLayoutVars>
          <dgm:chMax val="0"/>
          <dgm:bulletEnabled val="1"/>
        </dgm:presLayoutVars>
      </dgm:prSet>
      <dgm:spPr/>
      <dgm:t>
        <a:bodyPr/>
        <a:lstStyle/>
        <a:p>
          <a:endParaRPr lang="en-ZA"/>
        </a:p>
      </dgm:t>
    </dgm:pt>
    <dgm:pt modelId="{96842F16-1112-4605-AF79-433154F83A35}" type="pres">
      <dgm:prSet presAssocID="{CC568F19-2BA0-4661-87E5-FE3DABA0BD7C}" presName="negativeSpace" presStyleCnt="0"/>
      <dgm:spPr/>
    </dgm:pt>
    <dgm:pt modelId="{2A6601FA-B1E1-486E-8395-47C0DA56B211}" type="pres">
      <dgm:prSet presAssocID="{CC568F19-2BA0-4661-87E5-FE3DABA0BD7C}" presName="childText" presStyleLbl="conFgAcc1" presStyleIdx="3" presStyleCnt="6">
        <dgm:presLayoutVars>
          <dgm:bulletEnabled val="1"/>
        </dgm:presLayoutVars>
      </dgm:prSet>
      <dgm:spPr/>
    </dgm:pt>
    <dgm:pt modelId="{519C86EE-84FC-4284-A2FA-AF14F8F88AF5}" type="pres">
      <dgm:prSet presAssocID="{C6B672E9-225D-4475-891A-69C4C08256BA}" presName="spaceBetweenRectangles" presStyleCnt="0"/>
      <dgm:spPr/>
    </dgm:pt>
    <dgm:pt modelId="{3994F94C-24B1-4809-BBA0-53C667403D77}" type="pres">
      <dgm:prSet presAssocID="{635ECC52-C96B-419E-903F-B35A7FA4DEE3}" presName="parentLin" presStyleCnt="0"/>
      <dgm:spPr/>
    </dgm:pt>
    <dgm:pt modelId="{41D66AA4-7FEF-476D-A578-8897DD7BDD9E}" type="pres">
      <dgm:prSet presAssocID="{635ECC52-C96B-419E-903F-B35A7FA4DEE3}" presName="parentLeftMargin" presStyleLbl="node1" presStyleIdx="3" presStyleCnt="6"/>
      <dgm:spPr/>
      <dgm:t>
        <a:bodyPr/>
        <a:lstStyle/>
        <a:p>
          <a:endParaRPr lang="en-ZA"/>
        </a:p>
      </dgm:t>
    </dgm:pt>
    <dgm:pt modelId="{D9BAE23B-CDD5-4940-81ED-12820388E1BD}" type="pres">
      <dgm:prSet presAssocID="{635ECC52-C96B-419E-903F-B35A7FA4DEE3}" presName="parentText" presStyleLbl="node1" presStyleIdx="4" presStyleCnt="6">
        <dgm:presLayoutVars>
          <dgm:chMax val="0"/>
          <dgm:bulletEnabled val="1"/>
        </dgm:presLayoutVars>
      </dgm:prSet>
      <dgm:spPr/>
      <dgm:t>
        <a:bodyPr/>
        <a:lstStyle/>
        <a:p>
          <a:endParaRPr lang="en-ZA"/>
        </a:p>
      </dgm:t>
    </dgm:pt>
    <dgm:pt modelId="{64C221D6-2769-4D3A-9547-BD3B6EF01673}" type="pres">
      <dgm:prSet presAssocID="{635ECC52-C96B-419E-903F-B35A7FA4DEE3}" presName="negativeSpace" presStyleCnt="0"/>
      <dgm:spPr/>
    </dgm:pt>
    <dgm:pt modelId="{D333FB50-AD3F-4463-92C5-B677F08AC1B2}" type="pres">
      <dgm:prSet presAssocID="{635ECC52-C96B-419E-903F-B35A7FA4DEE3}" presName="childText" presStyleLbl="conFgAcc1" presStyleIdx="4" presStyleCnt="6">
        <dgm:presLayoutVars>
          <dgm:bulletEnabled val="1"/>
        </dgm:presLayoutVars>
      </dgm:prSet>
      <dgm:spPr/>
    </dgm:pt>
    <dgm:pt modelId="{D743FAFF-24D8-46F8-B36A-4D90B97DC0B0}" type="pres">
      <dgm:prSet presAssocID="{1C0D0789-44AC-4728-8016-EE1B410BC6EE}" presName="spaceBetweenRectangles" presStyleCnt="0"/>
      <dgm:spPr/>
    </dgm:pt>
    <dgm:pt modelId="{E4D1950C-0ACD-44D7-ADD3-3F7F00FE64E2}" type="pres">
      <dgm:prSet presAssocID="{4B5B1072-48E7-4E04-B4C9-D7CF41659932}" presName="parentLin" presStyleCnt="0"/>
      <dgm:spPr/>
    </dgm:pt>
    <dgm:pt modelId="{76F95E2B-47A9-4CDC-B38A-91E4E560EDE6}" type="pres">
      <dgm:prSet presAssocID="{4B5B1072-48E7-4E04-B4C9-D7CF41659932}" presName="parentLeftMargin" presStyleLbl="node1" presStyleIdx="4" presStyleCnt="6"/>
      <dgm:spPr/>
      <dgm:t>
        <a:bodyPr/>
        <a:lstStyle/>
        <a:p>
          <a:endParaRPr lang="en-ZA"/>
        </a:p>
      </dgm:t>
    </dgm:pt>
    <dgm:pt modelId="{4CF6E4D3-9A22-4175-818D-9230E9FC82AB}" type="pres">
      <dgm:prSet presAssocID="{4B5B1072-48E7-4E04-B4C9-D7CF41659932}" presName="parentText" presStyleLbl="node1" presStyleIdx="5" presStyleCnt="6">
        <dgm:presLayoutVars>
          <dgm:chMax val="0"/>
          <dgm:bulletEnabled val="1"/>
        </dgm:presLayoutVars>
      </dgm:prSet>
      <dgm:spPr/>
      <dgm:t>
        <a:bodyPr/>
        <a:lstStyle/>
        <a:p>
          <a:endParaRPr lang="en-ZA"/>
        </a:p>
      </dgm:t>
    </dgm:pt>
    <dgm:pt modelId="{6CB46C37-638F-4E55-BDAD-749234D70D25}" type="pres">
      <dgm:prSet presAssocID="{4B5B1072-48E7-4E04-B4C9-D7CF41659932}" presName="negativeSpace" presStyleCnt="0"/>
      <dgm:spPr/>
    </dgm:pt>
    <dgm:pt modelId="{7A88C273-A916-495C-9765-608DF45D9A47}" type="pres">
      <dgm:prSet presAssocID="{4B5B1072-48E7-4E04-B4C9-D7CF41659932}" presName="childText" presStyleLbl="conFgAcc1" presStyleIdx="5" presStyleCnt="6">
        <dgm:presLayoutVars>
          <dgm:bulletEnabled val="1"/>
        </dgm:presLayoutVars>
      </dgm:prSet>
      <dgm:spPr/>
    </dgm:pt>
  </dgm:ptLst>
  <dgm:cxnLst>
    <dgm:cxn modelId="{1CF6270B-8EEA-4B23-9F6E-E61732D7DCD4}" type="presOf" srcId="{CC568F19-2BA0-4661-87E5-FE3DABA0BD7C}" destId="{4B3BF494-2C4D-4240-90DA-F35D5FA519C1}" srcOrd="0" destOrd="0" presId="urn:microsoft.com/office/officeart/2005/8/layout/list1"/>
    <dgm:cxn modelId="{E12B0182-45CB-4CB1-9275-DCA569EEAAD2}" type="presOf" srcId="{14782A8C-AAB9-4B48-BCC0-EDC70F49EA26}" destId="{C6A94A69-F2AC-4560-86C5-D1F73D22CE4C}" srcOrd="1" destOrd="0" presId="urn:microsoft.com/office/officeart/2005/8/layout/list1"/>
    <dgm:cxn modelId="{2962AFF8-7DBB-49A7-B1E1-6046FC59B75B}" srcId="{32F5AE95-537A-44AC-B9ED-29589975D4BE}" destId="{14782A8C-AAB9-4B48-BCC0-EDC70F49EA26}" srcOrd="0" destOrd="0" parTransId="{F579E2E4-8A89-4543-8CE3-F50F0D0C442A}" sibTransId="{04A2A0C7-931A-4EFF-AC3C-83B13FFA7D32}"/>
    <dgm:cxn modelId="{06C4F90E-37F5-400E-83D4-6609CD439D78}" srcId="{32F5AE95-537A-44AC-B9ED-29589975D4BE}" destId="{635ECC52-C96B-419E-903F-B35A7FA4DEE3}" srcOrd="4" destOrd="0" parTransId="{C7B8DA5B-8026-452F-9F44-CDEA9499B302}" sibTransId="{1C0D0789-44AC-4728-8016-EE1B410BC6EE}"/>
    <dgm:cxn modelId="{0B7D1556-C4A6-4E6A-98ED-2E0EE16E85F7}" srcId="{32F5AE95-537A-44AC-B9ED-29589975D4BE}" destId="{4B5B1072-48E7-4E04-B4C9-D7CF41659932}" srcOrd="5" destOrd="0" parTransId="{FE3B5809-0368-4895-972C-513FBD3866F3}" sibTransId="{20A95D90-9409-4295-A929-100E6F6D19ED}"/>
    <dgm:cxn modelId="{83CE9866-4C1B-4093-BA02-3994FBB39BD0}" type="presOf" srcId="{635ECC52-C96B-419E-903F-B35A7FA4DEE3}" destId="{D9BAE23B-CDD5-4940-81ED-12820388E1BD}" srcOrd="1" destOrd="0" presId="urn:microsoft.com/office/officeart/2005/8/layout/list1"/>
    <dgm:cxn modelId="{FCFA2E8A-F7B4-410D-9845-13B24D751F87}" type="presOf" srcId="{4B5B1072-48E7-4E04-B4C9-D7CF41659932}" destId="{4CF6E4D3-9A22-4175-818D-9230E9FC82AB}" srcOrd="1" destOrd="0" presId="urn:microsoft.com/office/officeart/2005/8/layout/list1"/>
    <dgm:cxn modelId="{2ECCFD81-11B6-424B-8D6F-E41F99556EF5}" type="presOf" srcId="{6F5A7FC2-0C23-474D-9262-5A096CE16A5B}" destId="{935AC1BE-B0C8-49DC-9AB8-2DB3F41718A3}" srcOrd="0" destOrd="0" presId="urn:microsoft.com/office/officeart/2005/8/layout/list1"/>
    <dgm:cxn modelId="{907461D2-5699-46B8-BDD3-3DDD95B03532}" type="presOf" srcId="{32F5AE95-537A-44AC-B9ED-29589975D4BE}" destId="{9C201C38-5194-494C-9827-C4CDA021A747}" srcOrd="0" destOrd="0" presId="urn:microsoft.com/office/officeart/2005/8/layout/list1"/>
    <dgm:cxn modelId="{74B4D356-00F8-48D7-B4AD-368C8FB86875}" type="presOf" srcId="{635ECC52-C96B-419E-903F-B35A7FA4DEE3}" destId="{41D66AA4-7FEF-476D-A578-8897DD7BDD9E}" srcOrd="0" destOrd="0" presId="urn:microsoft.com/office/officeart/2005/8/layout/list1"/>
    <dgm:cxn modelId="{2C1F8AFC-4A7E-4601-9486-D81CBA01268B}" srcId="{32F5AE95-537A-44AC-B9ED-29589975D4BE}" destId="{6F5A7FC2-0C23-474D-9262-5A096CE16A5B}" srcOrd="1" destOrd="0" parTransId="{2B0CD440-1FFB-4501-BEF6-302795D337EF}" sibTransId="{82ED764B-39F9-45EC-831C-1645E2DBB81B}"/>
    <dgm:cxn modelId="{FD0AEE55-0854-466E-B186-F7B1275D88A4}" type="presOf" srcId="{6F5A7FC2-0C23-474D-9262-5A096CE16A5B}" destId="{BC11822B-3ABF-4B13-AC1D-978768F0EBBC}" srcOrd="1" destOrd="0" presId="urn:microsoft.com/office/officeart/2005/8/layout/list1"/>
    <dgm:cxn modelId="{4E73B825-442E-46DB-8706-4C5DF131885A}" type="presOf" srcId="{14782A8C-AAB9-4B48-BCC0-EDC70F49EA26}" destId="{86C499E3-F484-4C6C-9347-07DC33B276D4}" srcOrd="0" destOrd="0" presId="urn:microsoft.com/office/officeart/2005/8/layout/list1"/>
    <dgm:cxn modelId="{902EA479-2C3A-4DC6-A207-BABCB7F8A829}" type="presOf" srcId="{CC568F19-2BA0-4661-87E5-FE3DABA0BD7C}" destId="{1A3A28BA-2EBB-4F32-82C6-4BDC557FB2CE}" srcOrd="1" destOrd="0" presId="urn:microsoft.com/office/officeart/2005/8/layout/list1"/>
    <dgm:cxn modelId="{F39DA527-07F8-4CFA-8B2F-36361BF047A3}" srcId="{32F5AE95-537A-44AC-B9ED-29589975D4BE}" destId="{CC568F19-2BA0-4661-87E5-FE3DABA0BD7C}" srcOrd="3" destOrd="0" parTransId="{DF8CA560-02E7-4120-B820-FF8A20DB9389}" sibTransId="{C6B672E9-225D-4475-891A-69C4C08256BA}"/>
    <dgm:cxn modelId="{DC6616AB-06FD-46AC-8091-9C3DACF9CA43}" type="presOf" srcId="{0AE3D016-0319-44D5-B3E3-F26DAC222D62}" destId="{27789296-ECBC-42C7-863C-2235A22579A6}" srcOrd="1" destOrd="0" presId="urn:microsoft.com/office/officeart/2005/8/layout/list1"/>
    <dgm:cxn modelId="{C2376848-B73A-42F3-8D55-E6E41A702826}" srcId="{32F5AE95-537A-44AC-B9ED-29589975D4BE}" destId="{0AE3D016-0319-44D5-B3E3-F26DAC222D62}" srcOrd="2" destOrd="0" parTransId="{9F85164F-C6C7-42FB-9468-B8EE12BACC04}" sibTransId="{B99CC6E9-7148-4772-8B7B-C1F6D507A51B}"/>
    <dgm:cxn modelId="{77562109-AF91-45B7-A485-3A4344A1F2FB}" type="presOf" srcId="{4B5B1072-48E7-4E04-B4C9-D7CF41659932}" destId="{76F95E2B-47A9-4CDC-B38A-91E4E560EDE6}" srcOrd="0" destOrd="0" presId="urn:microsoft.com/office/officeart/2005/8/layout/list1"/>
    <dgm:cxn modelId="{D3F5F775-9F26-4EE8-8ADA-47C9EEEA35F4}" type="presOf" srcId="{0AE3D016-0319-44D5-B3E3-F26DAC222D62}" destId="{84F58C60-5CB1-4722-B883-A1E8ACE2D33A}" srcOrd="0" destOrd="0" presId="urn:microsoft.com/office/officeart/2005/8/layout/list1"/>
    <dgm:cxn modelId="{63060805-91EA-4A39-A123-7064C7F78151}" type="presParOf" srcId="{9C201C38-5194-494C-9827-C4CDA021A747}" destId="{41E00E01-3820-4779-ABEF-468AA9354EE7}" srcOrd="0" destOrd="0" presId="urn:microsoft.com/office/officeart/2005/8/layout/list1"/>
    <dgm:cxn modelId="{7BF8A38D-B555-4A2C-B498-2FB5E7C4DF24}" type="presParOf" srcId="{41E00E01-3820-4779-ABEF-468AA9354EE7}" destId="{86C499E3-F484-4C6C-9347-07DC33B276D4}" srcOrd="0" destOrd="0" presId="urn:microsoft.com/office/officeart/2005/8/layout/list1"/>
    <dgm:cxn modelId="{45F30525-BE43-4646-B4A5-A68DFD534701}" type="presParOf" srcId="{41E00E01-3820-4779-ABEF-468AA9354EE7}" destId="{C6A94A69-F2AC-4560-86C5-D1F73D22CE4C}" srcOrd="1" destOrd="0" presId="urn:microsoft.com/office/officeart/2005/8/layout/list1"/>
    <dgm:cxn modelId="{DCDCBB60-08EF-48BA-BCAA-DD75716E3B33}" type="presParOf" srcId="{9C201C38-5194-494C-9827-C4CDA021A747}" destId="{1060722D-37C2-47C2-AFDB-527EC55EAD55}" srcOrd="1" destOrd="0" presId="urn:microsoft.com/office/officeart/2005/8/layout/list1"/>
    <dgm:cxn modelId="{A437A301-DDCA-46AD-A380-5E8AAD190494}" type="presParOf" srcId="{9C201C38-5194-494C-9827-C4CDA021A747}" destId="{8C896AE2-E485-4C78-8035-D260A99334C6}" srcOrd="2" destOrd="0" presId="urn:microsoft.com/office/officeart/2005/8/layout/list1"/>
    <dgm:cxn modelId="{153104E5-D30C-45F2-959A-B896270CAD4B}" type="presParOf" srcId="{9C201C38-5194-494C-9827-C4CDA021A747}" destId="{72B8A66C-0349-4D54-982F-13228BE95AE3}" srcOrd="3" destOrd="0" presId="urn:microsoft.com/office/officeart/2005/8/layout/list1"/>
    <dgm:cxn modelId="{A90B355D-B3AA-489E-A410-CB41C07B66AA}" type="presParOf" srcId="{9C201C38-5194-494C-9827-C4CDA021A747}" destId="{B92CA753-7D96-4287-9085-70341D278AED}" srcOrd="4" destOrd="0" presId="urn:microsoft.com/office/officeart/2005/8/layout/list1"/>
    <dgm:cxn modelId="{8656A617-2821-494B-BAA7-7693DE781D16}" type="presParOf" srcId="{B92CA753-7D96-4287-9085-70341D278AED}" destId="{935AC1BE-B0C8-49DC-9AB8-2DB3F41718A3}" srcOrd="0" destOrd="0" presId="urn:microsoft.com/office/officeart/2005/8/layout/list1"/>
    <dgm:cxn modelId="{B9EBF9EE-9995-4993-8F45-80B6E7FEE1E0}" type="presParOf" srcId="{B92CA753-7D96-4287-9085-70341D278AED}" destId="{BC11822B-3ABF-4B13-AC1D-978768F0EBBC}" srcOrd="1" destOrd="0" presId="urn:microsoft.com/office/officeart/2005/8/layout/list1"/>
    <dgm:cxn modelId="{C4F3A1B7-7176-4C56-9200-EB118F7C6F8A}" type="presParOf" srcId="{9C201C38-5194-494C-9827-C4CDA021A747}" destId="{7AA35DC1-1BE4-4F3A-A0D9-2A0410CF88CF}" srcOrd="5" destOrd="0" presId="urn:microsoft.com/office/officeart/2005/8/layout/list1"/>
    <dgm:cxn modelId="{0DA0140C-9259-4BE5-ACC1-A3DA1DE9E830}" type="presParOf" srcId="{9C201C38-5194-494C-9827-C4CDA021A747}" destId="{F30A4A7E-D9A3-42A2-8BB9-F35F187F3359}" srcOrd="6" destOrd="0" presId="urn:microsoft.com/office/officeart/2005/8/layout/list1"/>
    <dgm:cxn modelId="{CA6F73A3-D595-4FD0-9705-D4F17C4E0C32}" type="presParOf" srcId="{9C201C38-5194-494C-9827-C4CDA021A747}" destId="{F1572B26-6234-4BC1-A5EC-777DDF938599}" srcOrd="7" destOrd="0" presId="urn:microsoft.com/office/officeart/2005/8/layout/list1"/>
    <dgm:cxn modelId="{A81CAD51-3C09-43B0-8375-D9379864BDEB}" type="presParOf" srcId="{9C201C38-5194-494C-9827-C4CDA021A747}" destId="{8DC66A4F-DAF9-4700-BB07-2F1228CCFAFE}" srcOrd="8" destOrd="0" presId="urn:microsoft.com/office/officeart/2005/8/layout/list1"/>
    <dgm:cxn modelId="{1DC5E20F-D806-4D85-B251-D218497127C2}" type="presParOf" srcId="{8DC66A4F-DAF9-4700-BB07-2F1228CCFAFE}" destId="{84F58C60-5CB1-4722-B883-A1E8ACE2D33A}" srcOrd="0" destOrd="0" presId="urn:microsoft.com/office/officeart/2005/8/layout/list1"/>
    <dgm:cxn modelId="{7825806E-D222-43CE-A940-2BF72FC904D3}" type="presParOf" srcId="{8DC66A4F-DAF9-4700-BB07-2F1228CCFAFE}" destId="{27789296-ECBC-42C7-863C-2235A22579A6}" srcOrd="1" destOrd="0" presId="urn:microsoft.com/office/officeart/2005/8/layout/list1"/>
    <dgm:cxn modelId="{BF989C31-0032-4998-B1AE-BA465EF76DF0}" type="presParOf" srcId="{9C201C38-5194-494C-9827-C4CDA021A747}" destId="{4B8891B1-78AF-4A29-BEA6-E9FCEA14A946}" srcOrd="9" destOrd="0" presId="urn:microsoft.com/office/officeart/2005/8/layout/list1"/>
    <dgm:cxn modelId="{05917B13-18FC-43F5-945C-0B9F39EA7934}" type="presParOf" srcId="{9C201C38-5194-494C-9827-C4CDA021A747}" destId="{DD8097D8-14E1-4644-88C1-455EE1476C9F}" srcOrd="10" destOrd="0" presId="urn:microsoft.com/office/officeart/2005/8/layout/list1"/>
    <dgm:cxn modelId="{F1F77D57-49ED-4A6C-9AC7-2E589E191C80}" type="presParOf" srcId="{9C201C38-5194-494C-9827-C4CDA021A747}" destId="{0DC119BC-5E0A-4521-A18D-53D13B0B940B}" srcOrd="11" destOrd="0" presId="urn:microsoft.com/office/officeart/2005/8/layout/list1"/>
    <dgm:cxn modelId="{25923441-9BF1-4E82-8180-99578666BAC6}" type="presParOf" srcId="{9C201C38-5194-494C-9827-C4CDA021A747}" destId="{F076FA35-09A2-4A3F-95A9-464A1ED32D79}" srcOrd="12" destOrd="0" presId="urn:microsoft.com/office/officeart/2005/8/layout/list1"/>
    <dgm:cxn modelId="{F6436B5D-05CD-41D3-A2FF-97AB383A25AD}" type="presParOf" srcId="{F076FA35-09A2-4A3F-95A9-464A1ED32D79}" destId="{4B3BF494-2C4D-4240-90DA-F35D5FA519C1}" srcOrd="0" destOrd="0" presId="urn:microsoft.com/office/officeart/2005/8/layout/list1"/>
    <dgm:cxn modelId="{658B2124-C01E-4E1C-AA67-5B5B00C0DAC4}" type="presParOf" srcId="{F076FA35-09A2-4A3F-95A9-464A1ED32D79}" destId="{1A3A28BA-2EBB-4F32-82C6-4BDC557FB2CE}" srcOrd="1" destOrd="0" presId="urn:microsoft.com/office/officeart/2005/8/layout/list1"/>
    <dgm:cxn modelId="{A44C9B7E-23BD-4D6C-9BE6-D70EFC34BB3A}" type="presParOf" srcId="{9C201C38-5194-494C-9827-C4CDA021A747}" destId="{96842F16-1112-4605-AF79-433154F83A35}" srcOrd="13" destOrd="0" presId="urn:microsoft.com/office/officeart/2005/8/layout/list1"/>
    <dgm:cxn modelId="{5B795CC7-3706-410D-9A6D-F39D36564C61}" type="presParOf" srcId="{9C201C38-5194-494C-9827-C4CDA021A747}" destId="{2A6601FA-B1E1-486E-8395-47C0DA56B211}" srcOrd="14" destOrd="0" presId="urn:microsoft.com/office/officeart/2005/8/layout/list1"/>
    <dgm:cxn modelId="{B2E46E85-E5C6-43F3-BB31-CAD3B498581B}" type="presParOf" srcId="{9C201C38-5194-494C-9827-C4CDA021A747}" destId="{519C86EE-84FC-4284-A2FA-AF14F8F88AF5}" srcOrd="15" destOrd="0" presId="urn:microsoft.com/office/officeart/2005/8/layout/list1"/>
    <dgm:cxn modelId="{0B3253C5-BE36-4F4E-B399-B827A4673847}" type="presParOf" srcId="{9C201C38-5194-494C-9827-C4CDA021A747}" destId="{3994F94C-24B1-4809-BBA0-53C667403D77}" srcOrd="16" destOrd="0" presId="urn:microsoft.com/office/officeart/2005/8/layout/list1"/>
    <dgm:cxn modelId="{1804E160-CAB4-42F4-8C52-3C71D04AA70B}" type="presParOf" srcId="{3994F94C-24B1-4809-BBA0-53C667403D77}" destId="{41D66AA4-7FEF-476D-A578-8897DD7BDD9E}" srcOrd="0" destOrd="0" presId="urn:microsoft.com/office/officeart/2005/8/layout/list1"/>
    <dgm:cxn modelId="{DA6773E3-B74E-430F-ADB7-EB692FABE444}" type="presParOf" srcId="{3994F94C-24B1-4809-BBA0-53C667403D77}" destId="{D9BAE23B-CDD5-4940-81ED-12820388E1BD}" srcOrd="1" destOrd="0" presId="urn:microsoft.com/office/officeart/2005/8/layout/list1"/>
    <dgm:cxn modelId="{FCA15897-4F08-45BC-8492-EFFC0B1E22B5}" type="presParOf" srcId="{9C201C38-5194-494C-9827-C4CDA021A747}" destId="{64C221D6-2769-4D3A-9547-BD3B6EF01673}" srcOrd="17" destOrd="0" presId="urn:microsoft.com/office/officeart/2005/8/layout/list1"/>
    <dgm:cxn modelId="{D9ED0C0C-92E2-41E6-9DD0-4EB7212F8D44}" type="presParOf" srcId="{9C201C38-5194-494C-9827-C4CDA021A747}" destId="{D333FB50-AD3F-4463-92C5-B677F08AC1B2}" srcOrd="18" destOrd="0" presId="urn:microsoft.com/office/officeart/2005/8/layout/list1"/>
    <dgm:cxn modelId="{25A21C1D-41C6-4EE1-BE77-802639A5E1B3}" type="presParOf" srcId="{9C201C38-5194-494C-9827-C4CDA021A747}" destId="{D743FAFF-24D8-46F8-B36A-4D90B97DC0B0}" srcOrd="19" destOrd="0" presId="urn:microsoft.com/office/officeart/2005/8/layout/list1"/>
    <dgm:cxn modelId="{7CF6CEA0-A5EC-48DD-B408-795729DA31E1}" type="presParOf" srcId="{9C201C38-5194-494C-9827-C4CDA021A747}" destId="{E4D1950C-0ACD-44D7-ADD3-3F7F00FE64E2}" srcOrd="20" destOrd="0" presId="urn:microsoft.com/office/officeart/2005/8/layout/list1"/>
    <dgm:cxn modelId="{52B5D26E-963E-4220-B404-60D182C1AF63}" type="presParOf" srcId="{E4D1950C-0ACD-44D7-ADD3-3F7F00FE64E2}" destId="{76F95E2B-47A9-4CDC-B38A-91E4E560EDE6}" srcOrd="0" destOrd="0" presId="urn:microsoft.com/office/officeart/2005/8/layout/list1"/>
    <dgm:cxn modelId="{E933E9CD-9A7B-4F42-8ACE-85CF5DEA0BB7}" type="presParOf" srcId="{E4D1950C-0ACD-44D7-ADD3-3F7F00FE64E2}" destId="{4CF6E4D3-9A22-4175-818D-9230E9FC82AB}" srcOrd="1" destOrd="0" presId="urn:microsoft.com/office/officeart/2005/8/layout/list1"/>
    <dgm:cxn modelId="{F001E370-D7A1-4BDF-A3CF-510E956CCF9F}" type="presParOf" srcId="{9C201C38-5194-494C-9827-C4CDA021A747}" destId="{6CB46C37-638F-4E55-BDAD-749234D70D25}" srcOrd="21" destOrd="0" presId="urn:microsoft.com/office/officeart/2005/8/layout/list1"/>
    <dgm:cxn modelId="{B65F4C81-C6AD-4C98-93FC-D4A02AC28BE4}" type="presParOf" srcId="{9C201C38-5194-494C-9827-C4CDA021A747}" destId="{7A88C273-A916-495C-9765-608DF45D9A47}"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2C717F1-0762-4284-9127-E76952CF54BE}" type="doc">
      <dgm:prSet loTypeId="urn:microsoft.com/office/officeart/2005/8/layout/target2" loCatId="relationship" qsTypeId="urn:microsoft.com/office/officeart/2005/8/quickstyle/simple1" qsCatId="simple" csTypeId="urn:microsoft.com/office/officeart/2005/8/colors/colorful3" csCatId="colorful" phldr="1"/>
      <dgm:spPr/>
      <dgm:t>
        <a:bodyPr/>
        <a:lstStyle/>
        <a:p>
          <a:endParaRPr lang="en-US"/>
        </a:p>
      </dgm:t>
    </dgm:pt>
    <dgm:pt modelId="{A43DA33A-527D-4C59-B1F9-974249E33E68}">
      <dgm:prSet custT="1"/>
      <dgm:spPr>
        <a:scene3d>
          <a:camera prst="orthographicFront"/>
          <a:lightRig rig="threePt" dir="t"/>
        </a:scene3d>
        <a:sp3d>
          <a:bevelT w="114300" prst="artDeco"/>
        </a:sp3d>
      </dgm:spPr>
      <dgm:t>
        <a:bodyPr/>
        <a:lstStyle/>
        <a:p>
          <a:pPr rtl="0"/>
          <a:r>
            <a:rPr lang="en-ZA" sz="1800" b="1" dirty="0"/>
            <a:t>The following additional financial information, or extracts thereof, should be incorporated into the BEPP to enhance its value: </a:t>
          </a:r>
        </a:p>
        <a:p>
          <a:pPr rtl="0"/>
          <a:r>
            <a:rPr lang="en-ZA" sz="1600" b="1" i="1" dirty="0"/>
            <a:t>These requirements should also be detailed in the National Treasury BEPP Guidance Note </a:t>
          </a:r>
        </a:p>
        <a:p>
          <a:pPr rtl="0"/>
          <a:endParaRPr lang="en-ZA" sz="1800" b="1" dirty="0"/>
        </a:p>
        <a:p>
          <a:pPr rtl="0"/>
          <a:endParaRPr lang="en-US" sz="1800" b="1" dirty="0"/>
        </a:p>
      </dgm:t>
    </dgm:pt>
    <dgm:pt modelId="{5E7B26CD-D0A1-44BC-A5A1-1718C5ABE852}" type="parTrans" cxnId="{59274648-BC3B-42F3-85CE-0519B89AD73E}">
      <dgm:prSet/>
      <dgm:spPr/>
      <dgm:t>
        <a:bodyPr/>
        <a:lstStyle/>
        <a:p>
          <a:endParaRPr lang="en-US"/>
        </a:p>
      </dgm:t>
    </dgm:pt>
    <dgm:pt modelId="{FAB21AF3-8721-4DFE-8DF0-E15B69B2E2AF}" type="sibTrans" cxnId="{59274648-BC3B-42F3-85CE-0519B89AD73E}">
      <dgm:prSet/>
      <dgm:spPr/>
      <dgm:t>
        <a:bodyPr/>
        <a:lstStyle/>
        <a:p>
          <a:endParaRPr lang="en-US"/>
        </a:p>
      </dgm:t>
    </dgm:pt>
    <dgm:pt modelId="{0368AF5A-5754-46F0-80D0-3E06E4855265}">
      <dgm:prSet custT="1"/>
      <dgm:spPr>
        <a:solidFill>
          <a:schemeClr val="accent3">
            <a:lumMod val="40000"/>
            <a:lumOff val="60000"/>
            <a:alpha val="90000"/>
          </a:schemeClr>
        </a:solidFill>
        <a:ln>
          <a:solidFill>
            <a:srgbClr val="AFBE24"/>
          </a:solidFill>
        </a:ln>
        <a:scene3d>
          <a:camera prst="orthographicFront"/>
          <a:lightRig rig="threePt" dir="t"/>
        </a:scene3d>
        <a:sp3d>
          <a:bevelT w="114300" prst="artDeco"/>
        </a:sp3d>
      </dgm:spPr>
      <dgm:t>
        <a:bodyPr/>
        <a:lstStyle/>
        <a:p>
          <a:pPr rtl="0"/>
          <a:r>
            <a:rPr lang="en-ZA" sz="1400" b="1" dirty="0">
              <a:solidFill>
                <a:schemeClr val="accent3">
                  <a:lumMod val="50000"/>
                </a:schemeClr>
              </a:solidFill>
            </a:rPr>
            <a:t>Credit ratings </a:t>
          </a:r>
          <a:endParaRPr lang="en-US" sz="1400" b="1" dirty="0">
            <a:solidFill>
              <a:schemeClr val="accent3">
                <a:lumMod val="50000"/>
              </a:schemeClr>
            </a:solidFill>
          </a:endParaRPr>
        </a:p>
      </dgm:t>
    </dgm:pt>
    <dgm:pt modelId="{2E872018-DADA-4C13-BD80-03F79E2C25ED}" type="parTrans" cxnId="{1CFE8684-9B76-4DD2-8669-9F6E055DD18B}">
      <dgm:prSet/>
      <dgm:spPr/>
      <dgm:t>
        <a:bodyPr/>
        <a:lstStyle/>
        <a:p>
          <a:endParaRPr lang="en-US"/>
        </a:p>
      </dgm:t>
    </dgm:pt>
    <dgm:pt modelId="{7C12265F-7B73-4C80-8007-9B4380C0F467}" type="sibTrans" cxnId="{1CFE8684-9B76-4DD2-8669-9F6E055DD18B}">
      <dgm:prSet/>
      <dgm:spPr/>
      <dgm:t>
        <a:bodyPr/>
        <a:lstStyle/>
        <a:p>
          <a:endParaRPr lang="en-US"/>
        </a:p>
      </dgm:t>
    </dgm:pt>
    <dgm:pt modelId="{854F0957-33FB-4E34-B7D9-069C43A18E43}">
      <dgm:prSet custT="1"/>
      <dgm:spPr>
        <a:solidFill>
          <a:schemeClr val="accent3">
            <a:lumMod val="40000"/>
            <a:lumOff val="60000"/>
            <a:alpha val="90000"/>
          </a:schemeClr>
        </a:solidFill>
        <a:ln>
          <a:solidFill>
            <a:srgbClr val="AFBE24"/>
          </a:solidFill>
        </a:ln>
        <a:scene3d>
          <a:camera prst="orthographicFront"/>
          <a:lightRig rig="threePt" dir="t"/>
        </a:scene3d>
        <a:sp3d>
          <a:bevelT w="114300" prst="artDeco"/>
        </a:sp3d>
      </dgm:spPr>
      <dgm:t>
        <a:bodyPr/>
        <a:lstStyle/>
        <a:p>
          <a:pPr rtl="0"/>
          <a:r>
            <a:rPr lang="en-ZA" sz="1400" b="1" dirty="0">
              <a:solidFill>
                <a:schemeClr val="accent3">
                  <a:lumMod val="50000"/>
                </a:schemeClr>
              </a:solidFill>
            </a:rPr>
            <a:t>Financial Ratios (Schedule SA8)</a:t>
          </a:r>
          <a:endParaRPr lang="en-US" sz="1400" b="1" dirty="0">
            <a:solidFill>
              <a:schemeClr val="accent3">
                <a:lumMod val="50000"/>
              </a:schemeClr>
            </a:solidFill>
          </a:endParaRPr>
        </a:p>
      </dgm:t>
    </dgm:pt>
    <dgm:pt modelId="{43180790-1A5A-4270-AE6C-430E54F31684}" type="parTrans" cxnId="{CEC45801-AFD1-4C30-81D5-C7B042C9E95A}">
      <dgm:prSet/>
      <dgm:spPr/>
      <dgm:t>
        <a:bodyPr/>
        <a:lstStyle/>
        <a:p>
          <a:endParaRPr lang="en-US"/>
        </a:p>
      </dgm:t>
    </dgm:pt>
    <dgm:pt modelId="{13F8676E-4751-4D38-961A-0335AB72F2E7}" type="sibTrans" cxnId="{CEC45801-AFD1-4C30-81D5-C7B042C9E95A}">
      <dgm:prSet/>
      <dgm:spPr/>
      <dgm:t>
        <a:bodyPr/>
        <a:lstStyle/>
        <a:p>
          <a:endParaRPr lang="en-US"/>
        </a:p>
      </dgm:t>
    </dgm:pt>
    <dgm:pt modelId="{44266C50-E6CA-4F91-A36E-B3F552478925}">
      <dgm:prSet custT="1"/>
      <dgm:spPr>
        <a:solidFill>
          <a:schemeClr val="accent3">
            <a:lumMod val="40000"/>
            <a:lumOff val="60000"/>
            <a:alpha val="90000"/>
          </a:schemeClr>
        </a:solidFill>
        <a:ln>
          <a:solidFill>
            <a:srgbClr val="AFBE24"/>
          </a:solidFill>
        </a:ln>
        <a:scene3d>
          <a:camera prst="orthographicFront"/>
          <a:lightRig rig="threePt" dir="t"/>
        </a:scene3d>
        <a:sp3d>
          <a:bevelT w="114300" prst="artDeco"/>
        </a:sp3d>
      </dgm:spPr>
      <dgm:t>
        <a:bodyPr/>
        <a:lstStyle/>
        <a:p>
          <a:pPr rtl="0"/>
          <a:r>
            <a:rPr lang="en-US" sz="1400" b="1" dirty="0">
              <a:solidFill>
                <a:schemeClr val="accent3">
                  <a:lumMod val="50000"/>
                </a:schemeClr>
              </a:solidFill>
            </a:rPr>
            <a:t>Cash generating investments</a:t>
          </a:r>
        </a:p>
      </dgm:t>
    </dgm:pt>
    <dgm:pt modelId="{3695FB9F-D7B1-4F73-9DC5-1E92BC47182A}" type="parTrans" cxnId="{CFE422EB-D5B4-4CCB-A556-BDE4DBD078AA}">
      <dgm:prSet/>
      <dgm:spPr/>
      <dgm:t>
        <a:bodyPr/>
        <a:lstStyle/>
        <a:p>
          <a:endParaRPr lang="en-US"/>
        </a:p>
      </dgm:t>
    </dgm:pt>
    <dgm:pt modelId="{6CEE6463-94C7-4474-820E-E52D487E3A1C}" type="sibTrans" cxnId="{CFE422EB-D5B4-4CCB-A556-BDE4DBD078AA}">
      <dgm:prSet/>
      <dgm:spPr/>
      <dgm:t>
        <a:bodyPr/>
        <a:lstStyle/>
        <a:p>
          <a:endParaRPr lang="en-US"/>
        </a:p>
      </dgm:t>
    </dgm:pt>
    <dgm:pt modelId="{7A91ED62-CD50-4FA7-82F1-D4E701C6E806}">
      <dgm:prSet custT="1"/>
      <dgm:spPr>
        <a:solidFill>
          <a:schemeClr val="accent3">
            <a:lumMod val="40000"/>
            <a:lumOff val="60000"/>
            <a:alpha val="90000"/>
          </a:schemeClr>
        </a:solidFill>
        <a:ln>
          <a:solidFill>
            <a:srgbClr val="AFBE24"/>
          </a:solidFill>
        </a:ln>
        <a:scene3d>
          <a:camera prst="orthographicFront"/>
          <a:lightRig rig="threePt" dir="t"/>
        </a:scene3d>
        <a:sp3d>
          <a:bevelT w="114300" prst="artDeco"/>
        </a:sp3d>
      </dgm:spPr>
      <dgm:t>
        <a:bodyPr/>
        <a:lstStyle/>
        <a:p>
          <a:pPr rtl="0"/>
          <a:r>
            <a:rPr lang="en-ZA" sz="1400" b="1" dirty="0">
              <a:solidFill>
                <a:schemeClr val="accent3">
                  <a:lumMod val="50000"/>
                </a:schemeClr>
              </a:solidFill>
            </a:rPr>
            <a:t>Long-term financial strategies</a:t>
          </a:r>
          <a:endParaRPr lang="en-US" sz="1400" b="1" dirty="0">
            <a:solidFill>
              <a:schemeClr val="accent3">
                <a:lumMod val="50000"/>
              </a:schemeClr>
            </a:solidFill>
          </a:endParaRPr>
        </a:p>
      </dgm:t>
    </dgm:pt>
    <dgm:pt modelId="{9A7033FA-1F8D-4406-ACF8-FAE96BC2E803}" type="parTrans" cxnId="{021C9799-341F-4AD4-AFCD-7063134910BF}">
      <dgm:prSet/>
      <dgm:spPr/>
      <dgm:t>
        <a:bodyPr/>
        <a:lstStyle/>
        <a:p>
          <a:endParaRPr lang="en-US"/>
        </a:p>
      </dgm:t>
    </dgm:pt>
    <dgm:pt modelId="{12FC3843-77CE-4E06-B0D5-48DED9FACB3F}" type="sibTrans" cxnId="{021C9799-341F-4AD4-AFCD-7063134910BF}">
      <dgm:prSet/>
      <dgm:spPr/>
      <dgm:t>
        <a:bodyPr/>
        <a:lstStyle/>
        <a:p>
          <a:endParaRPr lang="en-US"/>
        </a:p>
      </dgm:t>
    </dgm:pt>
    <dgm:pt modelId="{3967526C-10CF-44FD-B216-492A3915F1A6}">
      <dgm:prSet custT="1"/>
      <dgm:spPr>
        <a:solidFill>
          <a:schemeClr val="accent3">
            <a:lumMod val="40000"/>
            <a:lumOff val="60000"/>
            <a:alpha val="90000"/>
          </a:schemeClr>
        </a:solidFill>
        <a:ln>
          <a:solidFill>
            <a:srgbClr val="AFBE24"/>
          </a:solidFill>
        </a:ln>
        <a:scene3d>
          <a:camera prst="orthographicFront"/>
          <a:lightRig rig="threePt" dir="t"/>
        </a:scene3d>
        <a:sp3d>
          <a:bevelT w="114300" prst="artDeco"/>
        </a:sp3d>
      </dgm:spPr>
      <dgm:t>
        <a:bodyPr/>
        <a:lstStyle/>
        <a:p>
          <a:pPr rtl="0"/>
          <a:r>
            <a:rPr lang="en-ZA" sz="1400" b="1" dirty="0">
              <a:solidFill>
                <a:schemeClr val="accent3">
                  <a:lumMod val="50000"/>
                </a:schemeClr>
              </a:solidFill>
            </a:rPr>
            <a:t>Off balance sheet arrangements</a:t>
          </a:r>
          <a:endParaRPr lang="en-US" sz="1400" b="1" dirty="0">
            <a:solidFill>
              <a:schemeClr val="accent3">
                <a:lumMod val="50000"/>
              </a:schemeClr>
            </a:solidFill>
          </a:endParaRPr>
        </a:p>
      </dgm:t>
    </dgm:pt>
    <dgm:pt modelId="{0B22C29F-D641-427C-8DDE-25401C5EFB4D}" type="parTrans" cxnId="{064B5AD6-261C-4B7D-A63A-7E33FF0BBABD}">
      <dgm:prSet/>
      <dgm:spPr/>
      <dgm:t>
        <a:bodyPr/>
        <a:lstStyle/>
        <a:p>
          <a:endParaRPr lang="en-US"/>
        </a:p>
      </dgm:t>
    </dgm:pt>
    <dgm:pt modelId="{38921271-E726-49DE-A6F1-3718DB4F2A76}" type="sibTrans" cxnId="{064B5AD6-261C-4B7D-A63A-7E33FF0BBABD}">
      <dgm:prSet/>
      <dgm:spPr/>
      <dgm:t>
        <a:bodyPr/>
        <a:lstStyle/>
        <a:p>
          <a:endParaRPr lang="en-US"/>
        </a:p>
      </dgm:t>
    </dgm:pt>
    <dgm:pt modelId="{576ADD75-F311-4296-B6C9-BE44B44F1465}">
      <dgm:prSet custT="1"/>
      <dgm:spPr>
        <a:solidFill>
          <a:schemeClr val="accent3">
            <a:lumMod val="40000"/>
            <a:lumOff val="60000"/>
            <a:alpha val="90000"/>
          </a:schemeClr>
        </a:solidFill>
        <a:ln>
          <a:solidFill>
            <a:srgbClr val="AFBE24"/>
          </a:solidFill>
        </a:ln>
        <a:scene3d>
          <a:camera prst="orthographicFront"/>
          <a:lightRig rig="threePt" dir="t"/>
        </a:scene3d>
        <a:sp3d>
          <a:bevelT w="114300" prst="artDeco"/>
        </a:sp3d>
      </dgm:spPr>
      <dgm:t>
        <a:bodyPr/>
        <a:lstStyle/>
        <a:p>
          <a:pPr rtl="0"/>
          <a:r>
            <a:rPr lang="en-ZA" sz="1400" b="1" dirty="0">
              <a:solidFill>
                <a:schemeClr val="accent3">
                  <a:lumMod val="50000"/>
                </a:schemeClr>
              </a:solidFill>
            </a:rPr>
            <a:t>Risk management and mitigation strategy</a:t>
          </a:r>
          <a:endParaRPr lang="en-US" sz="1400" b="1" dirty="0">
            <a:solidFill>
              <a:schemeClr val="accent3">
                <a:lumMod val="50000"/>
              </a:schemeClr>
            </a:solidFill>
          </a:endParaRPr>
        </a:p>
      </dgm:t>
    </dgm:pt>
    <dgm:pt modelId="{14AD757E-13F7-4602-B7D9-ACE0D277BE0A}" type="parTrans" cxnId="{EDBF0F80-32FA-4D4A-9E66-AF9D93820B96}">
      <dgm:prSet/>
      <dgm:spPr/>
      <dgm:t>
        <a:bodyPr/>
        <a:lstStyle/>
        <a:p>
          <a:endParaRPr lang="en-US"/>
        </a:p>
      </dgm:t>
    </dgm:pt>
    <dgm:pt modelId="{27AC6848-21D8-432E-A766-8690503833CA}" type="sibTrans" cxnId="{EDBF0F80-32FA-4D4A-9E66-AF9D93820B96}">
      <dgm:prSet/>
      <dgm:spPr/>
      <dgm:t>
        <a:bodyPr/>
        <a:lstStyle/>
        <a:p>
          <a:endParaRPr lang="en-US"/>
        </a:p>
      </dgm:t>
    </dgm:pt>
    <dgm:pt modelId="{4FFE078E-B7FB-4DC1-B4D5-A0019E340A96}" type="pres">
      <dgm:prSet presAssocID="{52C717F1-0762-4284-9127-E76952CF54BE}" presName="Name0" presStyleCnt="0">
        <dgm:presLayoutVars>
          <dgm:chMax val="3"/>
          <dgm:chPref val="1"/>
          <dgm:dir/>
          <dgm:animLvl val="lvl"/>
          <dgm:resizeHandles/>
        </dgm:presLayoutVars>
      </dgm:prSet>
      <dgm:spPr/>
      <dgm:t>
        <a:bodyPr/>
        <a:lstStyle/>
        <a:p>
          <a:endParaRPr lang="en-ZA"/>
        </a:p>
      </dgm:t>
    </dgm:pt>
    <dgm:pt modelId="{A18B2AB5-9665-4BBB-885F-4D2FC34579CB}" type="pres">
      <dgm:prSet presAssocID="{52C717F1-0762-4284-9127-E76952CF54BE}" presName="outerBox" presStyleCnt="0"/>
      <dgm:spPr/>
    </dgm:pt>
    <dgm:pt modelId="{BF7DF525-9832-46B9-9C42-50C79197BAA2}" type="pres">
      <dgm:prSet presAssocID="{52C717F1-0762-4284-9127-E76952CF54BE}" presName="outerBoxParent" presStyleLbl="node1" presStyleIdx="0" presStyleCnt="1" custScaleY="100000" custLinFactNeighborY="-6833"/>
      <dgm:spPr/>
      <dgm:t>
        <a:bodyPr/>
        <a:lstStyle/>
        <a:p>
          <a:endParaRPr lang="en-ZA"/>
        </a:p>
      </dgm:t>
    </dgm:pt>
    <dgm:pt modelId="{78EC7193-F985-4B8A-B0B9-AB9FE8A84F82}" type="pres">
      <dgm:prSet presAssocID="{52C717F1-0762-4284-9127-E76952CF54BE}" presName="outerBoxChildren" presStyleCnt="0"/>
      <dgm:spPr/>
    </dgm:pt>
    <dgm:pt modelId="{89FF094C-8239-41D7-A100-F3C998627CE4}" type="pres">
      <dgm:prSet presAssocID="{0368AF5A-5754-46F0-80D0-3E06E4855265}" presName="oChild" presStyleLbl="fgAcc1" presStyleIdx="0" presStyleCnt="6" custScaleY="97566" custLinFactX="-7848" custLinFactNeighborX="-100000" custLinFactNeighborY="3424">
        <dgm:presLayoutVars>
          <dgm:bulletEnabled val="1"/>
        </dgm:presLayoutVars>
      </dgm:prSet>
      <dgm:spPr/>
      <dgm:t>
        <a:bodyPr/>
        <a:lstStyle/>
        <a:p>
          <a:endParaRPr lang="en-ZA"/>
        </a:p>
      </dgm:t>
    </dgm:pt>
    <dgm:pt modelId="{35285957-8799-4ED4-8A6B-E70BFEC6B41B}" type="pres">
      <dgm:prSet presAssocID="{7C12265F-7B73-4C80-8007-9B4380C0F467}" presName="outerSibTrans" presStyleCnt="0"/>
      <dgm:spPr/>
    </dgm:pt>
    <dgm:pt modelId="{9B0B7651-FBE1-477F-BF29-3FD449B16E56}" type="pres">
      <dgm:prSet presAssocID="{854F0957-33FB-4E34-B7D9-069C43A18E43}" presName="oChild" presStyleLbl="fgAcc1" presStyleIdx="1" presStyleCnt="6" custScaleY="97566" custLinFactX="-7848" custLinFactNeighborX="-100000" custLinFactNeighborY="3424">
        <dgm:presLayoutVars>
          <dgm:bulletEnabled val="1"/>
        </dgm:presLayoutVars>
      </dgm:prSet>
      <dgm:spPr/>
      <dgm:t>
        <a:bodyPr/>
        <a:lstStyle/>
        <a:p>
          <a:endParaRPr lang="en-ZA"/>
        </a:p>
      </dgm:t>
    </dgm:pt>
    <dgm:pt modelId="{0BF093EF-5D8A-4962-A655-6E139B1FFC13}" type="pres">
      <dgm:prSet presAssocID="{13F8676E-4751-4D38-961A-0335AB72F2E7}" presName="outerSibTrans" presStyleCnt="0"/>
      <dgm:spPr/>
    </dgm:pt>
    <dgm:pt modelId="{5BA8AEF1-162D-4857-9665-4C695257DA16}" type="pres">
      <dgm:prSet presAssocID="{44266C50-E6CA-4F91-A36E-B3F552478925}" presName="oChild" presStyleLbl="fgAcc1" presStyleIdx="2" presStyleCnt="6" custScaleY="97566" custLinFactX="-7848" custLinFactNeighborX="-100000" custLinFactNeighborY="3424">
        <dgm:presLayoutVars>
          <dgm:bulletEnabled val="1"/>
        </dgm:presLayoutVars>
      </dgm:prSet>
      <dgm:spPr/>
      <dgm:t>
        <a:bodyPr/>
        <a:lstStyle/>
        <a:p>
          <a:endParaRPr lang="en-ZA"/>
        </a:p>
      </dgm:t>
    </dgm:pt>
    <dgm:pt modelId="{5F54D23D-5898-43E4-B37C-674C163404DB}" type="pres">
      <dgm:prSet presAssocID="{6CEE6463-94C7-4474-820E-E52D487E3A1C}" presName="outerSibTrans" presStyleCnt="0"/>
      <dgm:spPr/>
    </dgm:pt>
    <dgm:pt modelId="{98546362-9B42-4395-A9DA-351343B95297}" type="pres">
      <dgm:prSet presAssocID="{7A91ED62-CD50-4FA7-82F1-D4E701C6E806}" presName="oChild" presStyleLbl="fgAcc1" presStyleIdx="3" presStyleCnt="6" custScaleY="97566" custLinFactX="-7848" custLinFactNeighborX="-100000" custLinFactNeighborY="3424">
        <dgm:presLayoutVars>
          <dgm:bulletEnabled val="1"/>
        </dgm:presLayoutVars>
      </dgm:prSet>
      <dgm:spPr/>
      <dgm:t>
        <a:bodyPr/>
        <a:lstStyle/>
        <a:p>
          <a:endParaRPr lang="en-ZA"/>
        </a:p>
      </dgm:t>
    </dgm:pt>
    <dgm:pt modelId="{B9186646-C24B-4DDA-B9DB-E0FEB7BF35C0}" type="pres">
      <dgm:prSet presAssocID="{12FC3843-77CE-4E06-B0D5-48DED9FACB3F}" presName="outerSibTrans" presStyleCnt="0"/>
      <dgm:spPr/>
    </dgm:pt>
    <dgm:pt modelId="{E4D8AC8B-85B9-46B0-ABDC-C69BB289DD61}" type="pres">
      <dgm:prSet presAssocID="{3967526C-10CF-44FD-B216-492A3915F1A6}" presName="oChild" presStyleLbl="fgAcc1" presStyleIdx="4" presStyleCnt="6" custScaleY="97566" custLinFactX="-7848" custLinFactNeighborX="-100000" custLinFactNeighborY="3424">
        <dgm:presLayoutVars>
          <dgm:bulletEnabled val="1"/>
        </dgm:presLayoutVars>
      </dgm:prSet>
      <dgm:spPr/>
      <dgm:t>
        <a:bodyPr/>
        <a:lstStyle/>
        <a:p>
          <a:endParaRPr lang="en-ZA"/>
        </a:p>
      </dgm:t>
    </dgm:pt>
    <dgm:pt modelId="{D5F8647C-71A6-446C-A39A-354B46711E87}" type="pres">
      <dgm:prSet presAssocID="{38921271-E726-49DE-A6F1-3718DB4F2A76}" presName="outerSibTrans" presStyleCnt="0"/>
      <dgm:spPr/>
    </dgm:pt>
    <dgm:pt modelId="{BA34DC6A-6A0A-434E-BDD1-317859A258DA}" type="pres">
      <dgm:prSet presAssocID="{576ADD75-F311-4296-B6C9-BE44B44F1465}" presName="oChild" presStyleLbl="fgAcc1" presStyleIdx="5" presStyleCnt="6" custScaleY="97566" custLinFactX="-7848" custLinFactNeighborX="-100000" custLinFactNeighborY="3424">
        <dgm:presLayoutVars>
          <dgm:bulletEnabled val="1"/>
        </dgm:presLayoutVars>
      </dgm:prSet>
      <dgm:spPr/>
      <dgm:t>
        <a:bodyPr/>
        <a:lstStyle/>
        <a:p>
          <a:endParaRPr lang="en-ZA"/>
        </a:p>
      </dgm:t>
    </dgm:pt>
  </dgm:ptLst>
  <dgm:cxnLst>
    <dgm:cxn modelId="{CEC45801-AFD1-4C30-81D5-C7B042C9E95A}" srcId="{A43DA33A-527D-4C59-B1F9-974249E33E68}" destId="{854F0957-33FB-4E34-B7D9-069C43A18E43}" srcOrd="1" destOrd="0" parTransId="{43180790-1A5A-4270-AE6C-430E54F31684}" sibTransId="{13F8676E-4751-4D38-961A-0335AB72F2E7}"/>
    <dgm:cxn modelId="{06EDB3D1-1DA2-4809-B093-FFD98B6F9802}" type="presOf" srcId="{A43DA33A-527D-4C59-B1F9-974249E33E68}" destId="{BF7DF525-9832-46B9-9C42-50C79197BAA2}" srcOrd="0" destOrd="0" presId="urn:microsoft.com/office/officeart/2005/8/layout/target2"/>
    <dgm:cxn modelId="{9EF828AC-10A0-42BF-9114-9C7FF5666D86}" type="presOf" srcId="{44266C50-E6CA-4F91-A36E-B3F552478925}" destId="{5BA8AEF1-162D-4857-9665-4C695257DA16}" srcOrd="0" destOrd="0" presId="urn:microsoft.com/office/officeart/2005/8/layout/target2"/>
    <dgm:cxn modelId="{3D882DE4-79A2-4E63-AFD9-6C08001C946A}" type="presOf" srcId="{854F0957-33FB-4E34-B7D9-069C43A18E43}" destId="{9B0B7651-FBE1-477F-BF29-3FD449B16E56}" srcOrd="0" destOrd="0" presId="urn:microsoft.com/office/officeart/2005/8/layout/target2"/>
    <dgm:cxn modelId="{021C9799-341F-4AD4-AFCD-7063134910BF}" srcId="{A43DA33A-527D-4C59-B1F9-974249E33E68}" destId="{7A91ED62-CD50-4FA7-82F1-D4E701C6E806}" srcOrd="3" destOrd="0" parTransId="{9A7033FA-1F8D-4406-ACF8-FAE96BC2E803}" sibTransId="{12FC3843-77CE-4E06-B0D5-48DED9FACB3F}"/>
    <dgm:cxn modelId="{169FB675-1A39-47F2-B235-A37D979D88C9}" type="presOf" srcId="{52C717F1-0762-4284-9127-E76952CF54BE}" destId="{4FFE078E-B7FB-4DC1-B4D5-A0019E340A96}" srcOrd="0" destOrd="0" presId="urn:microsoft.com/office/officeart/2005/8/layout/target2"/>
    <dgm:cxn modelId="{62A0E676-8B03-4482-8074-D06C81ADC873}" type="presOf" srcId="{576ADD75-F311-4296-B6C9-BE44B44F1465}" destId="{BA34DC6A-6A0A-434E-BDD1-317859A258DA}" srcOrd="0" destOrd="0" presId="urn:microsoft.com/office/officeart/2005/8/layout/target2"/>
    <dgm:cxn modelId="{32A0A8EF-8D60-4447-AF9E-E6A4F9C8D1ED}" type="presOf" srcId="{0368AF5A-5754-46F0-80D0-3E06E4855265}" destId="{89FF094C-8239-41D7-A100-F3C998627CE4}" srcOrd="0" destOrd="0" presId="urn:microsoft.com/office/officeart/2005/8/layout/target2"/>
    <dgm:cxn modelId="{1CFE8684-9B76-4DD2-8669-9F6E055DD18B}" srcId="{A43DA33A-527D-4C59-B1F9-974249E33E68}" destId="{0368AF5A-5754-46F0-80D0-3E06E4855265}" srcOrd="0" destOrd="0" parTransId="{2E872018-DADA-4C13-BD80-03F79E2C25ED}" sibTransId="{7C12265F-7B73-4C80-8007-9B4380C0F467}"/>
    <dgm:cxn modelId="{189763D3-DBE5-46EC-A146-6B69A8B2D095}" type="presOf" srcId="{3967526C-10CF-44FD-B216-492A3915F1A6}" destId="{E4D8AC8B-85B9-46B0-ABDC-C69BB289DD61}" srcOrd="0" destOrd="0" presId="urn:microsoft.com/office/officeart/2005/8/layout/target2"/>
    <dgm:cxn modelId="{064B5AD6-261C-4B7D-A63A-7E33FF0BBABD}" srcId="{A43DA33A-527D-4C59-B1F9-974249E33E68}" destId="{3967526C-10CF-44FD-B216-492A3915F1A6}" srcOrd="4" destOrd="0" parTransId="{0B22C29F-D641-427C-8DDE-25401C5EFB4D}" sibTransId="{38921271-E726-49DE-A6F1-3718DB4F2A76}"/>
    <dgm:cxn modelId="{CFE422EB-D5B4-4CCB-A556-BDE4DBD078AA}" srcId="{A43DA33A-527D-4C59-B1F9-974249E33E68}" destId="{44266C50-E6CA-4F91-A36E-B3F552478925}" srcOrd="2" destOrd="0" parTransId="{3695FB9F-D7B1-4F73-9DC5-1E92BC47182A}" sibTransId="{6CEE6463-94C7-4474-820E-E52D487E3A1C}"/>
    <dgm:cxn modelId="{59274648-BC3B-42F3-85CE-0519B89AD73E}" srcId="{52C717F1-0762-4284-9127-E76952CF54BE}" destId="{A43DA33A-527D-4C59-B1F9-974249E33E68}" srcOrd="0" destOrd="0" parTransId="{5E7B26CD-D0A1-44BC-A5A1-1718C5ABE852}" sibTransId="{FAB21AF3-8721-4DFE-8DF0-E15B69B2E2AF}"/>
    <dgm:cxn modelId="{EDBF0F80-32FA-4D4A-9E66-AF9D93820B96}" srcId="{A43DA33A-527D-4C59-B1F9-974249E33E68}" destId="{576ADD75-F311-4296-B6C9-BE44B44F1465}" srcOrd="5" destOrd="0" parTransId="{14AD757E-13F7-4602-B7D9-ACE0D277BE0A}" sibTransId="{27AC6848-21D8-432E-A766-8690503833CA}"/>
    <dgm:cxn modelId="{39A91B7A-D80E-43C6-848B-F498C588A911}" type="presOf" srcId="{7A91ED62-CD50-4FA7-82F1-D4E701C6E806}" destId="{98546362-9B42-4395-A9DA-351343B95297}" srcOrd="0" destOrd="0" presId="urn:microsoft.com/office/officeart/2005/8/layout/target2"/>
    <dgm:cxn modelId="{64A1658C-83D1-4189-9CA8-AA36B4EFD35A}" type="presParOf" srcId="{4FFE078E-B7FB-4DC1-B4D5-A0019E340A96}" destId="{A18B2AB5-9665-4BBB-885F-4D2FC34579CB}" srcOrd="0" destOrd="0" presId="urn:microsoft.com/office/officeart/2005/8/layout/target2"/>
    <dgm:cxn modelId="{FEADA81D-7CE9-473A-803B-EE4BD9441057}" type="presParOf" srcId="{A18B2AB5-9665-4BBB-885F-4D2FC34579CB}" destId="{BF7DF525-9832-46B9-9C42-50C79197BAA2}" srcOrd="0" destOrd="0" presId="urn:microsoft.com/office/officeart/2005/8/layout/target2"/>
    <dgm:cxn modelId="{BF135A28-CF6E-4ABC-9B8E-A19402757BA5}" type="presParOf" srcId="{A18B2AB5-9665-4BBB-885F-4D2FC34579CB}" destId="{78EC7193-F985-4B8A-B0B9-AB9FE8A84F82}" srcOrd="1" destOrd="0" presId="urn:microsoft.com/office/officeart/2005/8/layout/target2"/>
    <dgm:cxn modelId="{DF180964-D3CF-489F-95CE-FB43EF7FDD0D}" type="presParOf" srcId="{78EC7193-F985-4B8A-B0B9-AB9FE8A84F82}" destId="{89FF094C-8239-41D7-A100-F3C998627CE4}" srcOrd="0" destOrd="0" presId="urn:microsoft.com/office/officeart/2005/8/layout/target2"/>
    <dgm:cxn modelId="{85D23938-A484-42B7-992B-CD922B2DC17A}" type="presParOf" srcId="{78EC7193-F985-4B8A-B0B9-AB9FE8A84F82}" destId="{35285957-8799-4ED4-8A6B-E70BFEC6B41B}" srcOrd="1" destOrd="0" presId="urn:microsoft.com/office/officeart/2005/8/layout/target2"/>
    <dgm:cxn modelId="{4EBEBBF6-3273-4927-AC59-F69B18391C9B}" type="presParOf" srcId="{78EC7193-F985-4B8A-B0B9-AB9FE8A84F82}" destId="{9B0B7651-FBE1-477F-BF29-3FD449B16E56}" srcOrd="2" destOrd="0" presId="urn:microsoft.com/office/officeart/2005/8/layout/target2"/>
    <dgm:cxn modelId="{15BB89C3-FFED-4245-807E-CE52434C1019}" type="presParOf" srcId="{78EC7193-F985-4B8A-B0B9-AB9FE8A84F82}" destId="{0BF093EF-5D8A-4962-A655-6E139B1FFC13}" srcOrd="3" destOrd="0" presId="urn:microsoft.com/office/officeart/2005/8/layout/target2"/>
    <dgm:cxn modelId="{D08CAB07-0FB8-4863-B2C9-648113ECC119}" type="presParOf" srcId="{78EC7193-F985-4B8A-B0B9-AB9FE8A84F82}" destId="{5BA8AEF1-162D-4857-9665-4C695257DA16}" srcOrd="4" destOrd="0" presId="urn:microsoft.com/office/officeart/2005/8/layout/target2"/>
    <dgm:cxn modelId="{A5BC337E-DD51-4219-A58D-D11C7A8D5BDA}" type="presParOf" srcId="{78EC7193-F985-4B8A-B0B9-AB9FE8A84F82}" destId="{5F54D23D-5898-43E4-B37C-674C163404DB}" srcOrd="5" destOrd="0" presId="urn:microsoft.com/office/officeart/2005/8/layout/target2"/>
    <dgm:cxn modelId="{593C1793-A9B9-42A4-A2D9-A2EE53899398}" type="presParOf" srcId="{78EC7193-F985-4B8A-B0B9-AB9FE8A84F82}" destId="{98546362-9B42-4395-A9DA-351343B95297}" srcOrd="6" destOrd="0" presId="urn:microsoft.com/office/officeart/2005/8/layout/target2"/>
    <dgm:cxn modelId="{46A86F07-C23F-4394-BD47-8F01D325A978}" type="presParOf" srcId="{78EC7193-F985-4B8A-B0B9-AB9FE8A84F82}" destId="{B9186646-C24B-4DDA-B9DB-E0FEB7BF35C0}" srcOrd="7" destOrd="0" presId="urn:microsoft.com/office/officeart/2005/8/layout/target2"/>
    <dgm:cxn modelId="{D6EDA0AB-06DC-4976-81C7-DE5C1CD0C816}" type="presParOf" srcId="{78EC7193-F985-4B8A-B0B9-AB9FE8A84F82}" destId="{E4D8AC8B-85B9-46B0-ABDC-C69BB289DD61}" srcOrd="8" destOrd="0" presId="urn:microsoft.com/office/officeart/2005/8/layout/target2"/>
    <dgm:cxn modelId="{62F55C1B-27BE-4465-8CDD-0F1FB99AD946}" type="presParOf" srcId="{78EC7193-F985-4B8A-B0B9-AB9FE8A84F82}" destId="{D5F8647C-71A6-446C-A39A-354B46711E87}" srcOrd="9" destOrd="0" presId="urn:microsoft.com/office/officeart/2005/8/layout/target2"/>
    <dgm:cxn modelId="{075CE9CB-B1B1-4EBC-A22C-F10D99ED34BF}" type="presParOf" srcId="{78EC7193-F985-4B8A-B0B9-AB9FE8A84F82}" destId="{BA34DC6A-6A0A-434E-BDD1-317859A258DA}" srcOrd="1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2C717F1-0762-4284-9127-E76952CF54BE}" type="doc">
      <dgm:prSet loTypeId="urn:microsoft.com/office/officeart/2005/8/layout/target2" loCatId="relationship" qsTypeId="urn:microsoft.com/office/officeart/2005/8/quickstyle/simple1" qsCatId="simple" csTypeId="urn:microsoft.com/office/officeart/2005/8/colors/colorful3" csCatId="colorful" phldr="1"/>
      <dgm:spPr/>
      <dgm:t>
        <a:bodyPr/>
        <a:lstStyle/>
        <a:p>
          <a:endParaRPr lang="en-US"/>
        </a:p>
      </dgm:t>
    </dgm:pt>
    <dgm:pt modelId="{A43DA33A-527D-4C59-B1F9-974249E33E68}">
      <dgm:prSet custT="1"/>
      <dgm:spPr>
        <a:solidFill>
          <a:srgbClr val="00B050"/>
        </a:solidFill>
        <a:scene3d>
          <a:camera prst="orthographicFront"/>
          <a:lightRig rig="threePt" dir="t"/>
        </a:scene3d>
        <a:sp3d>
          <a:bevelT w="114300" prst="artDeco"/>
        </a:sp3d>
      </dgm:spPr>
      <dgm:t>
        <a:bodyPr/>
        <a:lstStyle/>
        <a:p>
          <a:pPr rtl="0"/>
          <a:r>
            <a:rPr lang="en-ZA" sz="1800" b="1" dirty="0"/>
            <a:t>The Capital Funding section of the BEPP should be enhanced to include detail on:</a:t>
          </a:r>
        </a:p>
        <a:p>
          <a:pPr rtl="0"/>
          <a:r>
            <a:rPr lang="en-ZA" sz="1600" b="1" i="1" dirty="0"/>
            <a:t>These requirements should also be detailed in the National Treasury BEPP Guidance Note</a:t>
          </a:r>
        </a:p>
        <a:p>
          <a:pPr rtl="0"/>
          <a:r>
            <a:rPr lang="en-ZA" sz="1600" b="1" i="1" dirty="0"/>
            <a:t> </a:t>
          </a:r>
          <a:endParaRPr lang="en-US" sz="1600" b="1" dirty="0"/>
        </a:p>
      </dgm:t>
    </dgm:pt>
    <dgm:pt modelId="{5E7B26CD-D0A1-44BC-A5A1-1718C5ABE852}" type="parTrans" cxnId="{59274648-BC3B-42F3-85CE-0519B89AD73E}">
      <dgm:prSet/>
      <dgm:spPr/>
      <dgm:t>
        <a:bodyPr/>
        <a:lstStyle/>
        <a:p>
          <a:endParaRPr lang="en-US"/>
        </a:p>
      </dgm:t>
    </dgm:pt>
    <dgm:pt modelId="{FAB21AF3-8721-4DFE-8DF0-E15B69B2E2AF}" type="sibTrans" cxnId="{59274648-BC3B-42F3-85CE-0519B89AD73E}">
      <dgm:prSet/>
      <dgm:spPr/>
      <dgm:t>
        <a:bodyPr/>
        <a:lstStyle/>
        <a:p>
          <a:endParaRPr lang="en-US"/>
        </a:p>
      </dgm:t>
    </dgm:pt>
    <dgm:pt modelId="{0368AF5A-5754-46F0-80D0-3E06E4855265}">
      <dgm:prSet custT="1"/>
      <dgm:spPr>
        <a:solidFill>
          <a:schemeClr val="accent3">
            <a:lumMod val="40000"/>
            <a:lumOff val="60000"/>
            <a:alpha val="90000"/>
          </a:schemeClr>
        </a:solidFill>
        <a:ln>
          <a:solidFill>
            <a:srgbClr val="AFBE24"/>
          </a:solidFill>
        </a:ln>
        <a:scene3d>
          <a:camera prst="orthographicFront"/>
          <a:lightRig rig="threePt" dir="t"/>
        </a:scene3d>
        <a:sp3d>
          <a:bevelT w="114300" prst="artDeco"/>
        </a:sp3d>
      </dgm:spPr>
      <dgm:t>
        <a:bodyPr/>
        <a:lstStyle/>
        <a:p>
          <a:pPr rtl="0"/>
          <a:r>
            <a:rPr lang="en-ZA" sz="1400" b="1" dirty="0" smtClean="0">
              <a:solidFill>
                <a:schemeClr val="accent3">
                  <a:lumMod val="50000"/>
                </a:schemeClr>
              </a:solidFill>
            </a:rPr>
            <a:t>Stage in the life-cycle of the project  </a:t>
          </a:r>
          <a:endParaRPr lang="en-US" sz="1400" b="1" dirty="0">
            <a:solidFill>
              <a:schemeClr val="accent3">
                <a:lumMod val="50000"/>
              </a:schemeClr>
            </a:solidFill>
          </a:endParaRPr>
        </a:p>
      </dgm:t>
    </dgm:pt>
    <dgm:pt modelId="{2E872018-DADA-4C13-BD80-03F79E2C25ED}" type="parTrans" cxnId="{1CFE8684-9B76-4DD2-8669-9F6E055DD18B}">
      <dgm:prSet/>
      <dgm:spPr/>
      <dgm:t>
        <a:bodyPr/>
        <a:lstStyle/>
        <a:p>
          <a:endParaRPr lang="en-US"/>
        </a:p>
      </dgm:t>
    </dgm:pt>
    <dgm:pt modelId="{7C12265F-7B73-4C80-8007-9B4380C0F467}" type="sibTrans" cxnId="{1CFE8684-9B76-4DD2-8669-9F6E055DD18B}">
      <dgm:prSet/>
      <dgm:spPr/>
      <dgm:t>
        <a:bodyPr/>
        <a:lstStyle/>
        <a:p>
          <a:endParaRPr lang="en-US"/>
        </a:p>
      </dgm:t>
    </dgm:pt>
    <dgm:pt modelId="{854F0957-33FB-4E34-B7D9-069C43A18E43}">
      <dgm:prSet custT="1"/>
      <dgm:spPr>
        <a:solidFill>
          <a:schemeClr val="accent3">
            <a:lumMod val="40000"/>
            <a:lumOff val="60000"/>
            <a:alpha val="90000"/>
          </a:schemeClr>
        </a:solidFill>
        <a:ln>
          <a:solidFill>
            <a:srgbClr val="AFBE24"/>
          </a:solidFill>
        </a:ln>
        <a:scene3d>
          <a:camera prst="orthographicFront"/>
          <a:lightRig rig="threePt" dir="t"/>
        </a:scene3d>
        <a:sp3d>
          <a:bevelT w="114300" prst="artDeco"/>
        </a:sp3d>
      </dgm:spPr>
      <dgm:t>
        <a:bodyPr/>
        <a:lstStyle/>
        <a:p>
          <a:pPr rtl="0"/>
          <a:r>
            <a:rPr lang="en-ZA" sz="1400" b="1" dirty="0">
              <a:solidFill>
                <a:schemeClr val="accent3">
                  <a:lumMod val="50000"/>
                </a:schemeClr>
              </a:solidFill>
            </a:rPr>
            <a:t>Alternative funding sources </a:t>
          </a:r>
          <a:endParaRPr lang="en-US" sz="1400" b="1" dirty="0">
            <a:solidFill>
              <a:schemeClr val="accent3">
                <a:lumMod val="50000"/>
              </a:schemeClr>
            </a:solidFill>
          </a:endParaRPr>
        </a:p>
      </dgm:t>
    </dgm:pt>
    <dgm:pt modelId="{43180790-1A5A-4270-AE6C-430E54F31684}" type="parTrans" cxnId="{CEC45801-AFD1-4C30-81D5-C7B042C9E95A}">
      <dgm:prSet/>
      <dgm:spPr/>
      <dgm:t>
        <a:bodyPr/>
        <a:lstStyle/>
        <a:p>
          <a:endParaRPr lang="en-US"/>
        </a:p>
      </dgm:t>
    </dgm:pt>
    <dgm:pt modelId="{13F8676E-4751-4D38-961A-0335AB72F2E7}" type="sibTrans" cxnId="{CEC45801-AFD1-4C30-81D5-C7B042C9E95A}">
      <dgm:prSet/>
      <dgm:spPr/>
      <dgm:t>
        <a:bodyPr/>
        <a:lstStyle/>
        <a:p>
          <a:endParaRPr lang="en-US"/>
        </a:p>
      </dgm:t>
    </dgm:pt>
    <dgm:pt modelId="{7A91ED62-CD50-4FA7-82F1-D4E701C6E806}">
      <dgm:prSet custT="1"/>
      <dgm:spPr>
        <a:solidFill>
          <a:schemeClr val="accent3">
            <a:lumMod val="40000"/>
            <a:lumOff val="60000"/>
            <a:alpha val="90000"/>
          </a:schemeClr>
        </a:solidFill>
        <a:ln>
          <a:solidFill>
            <a:srgbClr val="AFBE24"/>
          </a:solidFill>
        </a:ln>
        <a:scene3d>
          <a:camera prst="orthographicFront"/>
          <a:lightRig rig="threePt" dir="t"/>
        </a:scene3d>
        <a:sp3d>
          <a:bevelT w="114300" prst="artDeco"/>
        </a:sp3d>
      </dgm:spPr>
      <dgm:t>
        <a:bodyPr/>
        <a:lstStyle/>
        <a:p>
          <a:pPr rtl="0"/>
          <a:r>
            <a:rPr lang="en-ZA" sz="1400" b="1" dirty="0">
              <a:solidFill>
                <a:schemeClr val="accent3">
                  <a:lumMod val="50000"/>
                </a:schemeClr>
              </a:solidFill>
            </a:rPr>
            <a:t>Status:  Financial closure</a:t>
          </a:r>
          <a:endParaRPr lang="en-US" sz="1400" b="1" dirty="0">
            <a:solidFill>
              <a:schemeClr val="accent3">
                <a:lumMod val="50000"/>
              </a:schemeClr>
            </a:solidFill>
          </a:endParaRPr>
        </a:p>
      </dgm:t>
    </dgm:pt>
    <dgm:pt modelId="{9A7033FA-1F8D-4406-ACF8-FAE96BC2E803}" type="parTrans" cxnId="{021C9799-341F-4AD4-AFCD-7063134910BF}">
      <dgm:prSet/>
      <dgm:spPr/>
      <dgm:t>
        <a:bodyPr/>
        <a:lstStyle/>
        <a:p>
          <a:endParaRPr lang="en-US"/>
        </a:p>
      </dgm:t>
    </dgm:pt>
    <dgm:pt modelId="{12FC3843-77CE-4E06-B0D5-48DED9FACB3F}" type="sibTrans" cxnId="{021C9799-341F-4AD4-AFCD-7063134910BF}">
      <dgm:prSet/>
      <dgm:spPr/>
      <dgm:t>
        <a:bodyPr/>
        <a:lstStyle/>
        <a:p>
          <a:endParaRPr lang="en-US"/>
        </a:p>
      </dgm:t>
    </dgm:pt>
    <dgm:pt modelId="{3967526C-10CF-44FD-B216-492A3915F1A6}">
      <dgm:prSet custT="1"/>
      <dgm:spPr>
        <a:solidFill>
          <a:schemeClr val="accent3">
            <a:lumMod val="40000"/>
            <a:lumOff val="60000"/>
            <a:alpha val="90000"/>
          </a:schemeClr>
        </a:solidFill>
        <a:ln>
          <a:solidFill>
            <a:srgbClr val="AFBE24"/>
          </a:solidFill>
        </a:ln>
        <a:scene3d>
          <a:camera prst="orthographicFront"/>
          <a:lightRig rig="threePt" dir="t"/>
        </a:scene3d>
        <a:sp3d>
          <a:bevelT w="114300" prst="artDeco"/>
        </a:sp3d>
      </dgm:spPr>
      <dgm:t>
        <a:bodyPr/>
        <a:lstStyle/>
        <a:p>
          <a:pPr rtl="0"/>
          <a:r>
            <a:rPr lang="en-ZA" sz="1400" b="1" dirty="0">
              <a:solidFill>
                <a:schemeClr val="accent3">
                  <a:lumMod val="50000"/>
                </a:schemeClr>
              </a:solidFill>
            </a:rPr>
            <a:t>“Unfunded” projects</a:t>
          </a:r>
          <a:endParaRPr lang="en-US" sz="1400" b="1" dirty="0">
            <a:solidFill>
              <a:schemeClr val="accent3">
                <a:lumMod val="50000"/>
              </a:schemeClr>
            </a:solidFill>
          </a:endParaRPr>
        </a:p>
      </dgm:t>
    </dgm:pt>
    <dgm:pt modelId="{0B22C29F-D641-427C-8DDE-25401C5EFB4D}" type="parTrans" cxnId="{064B5AD6-261C-4B7D-A63A-7E33FF0BBABD}">
      <dgm:prSet/>
      <dgm:spPr/>
      <dgm:t>
        <a:bodyPr/>
        <a:lstStyle/>
        <a:p>
          <a:endParaRPr lang="en-US"/>
        </a:p>
      </dgm:t>
    </dgm:pt>
    <dgm:pt modelId="{38921271-E726-49DE-A6F1-3718DB4F2A76}" type="sibTrans" cxnId="{064B5AD6-261C-4B7D-A63A-7E33FF0BBABD}">
      <dgm:prSet/>
      <dgm:spPr/>
      <dgm:t>
        <a:bodyPr/>
        <a:lstStyle/>
        <a:p>
          <a:endParaRPr lang="en-US"/>
        </a:p>
      </dgm:t>
    </dgm:pt>
    <dgm:pt modelId="{576ADD75-F311-4296-B6C9-BE44B44F1465}">
      <dgm:prSet custT="1"/>
      <dgm:spPr>
        <a:solidFill>
          <a:schemeClr val="accent3">
            <a:lumMod val="40000"/>
            <a:lumOff val="60000"/>
            <a:alpha val="90000"/>
          </a:schemeClr>
        </a:solidFill>
        <a:ln>
          <a:solidFill>
            <a:srgbClr val="AFBE24"/>
          </a:solidFill>
        </a:ln>
        <a:scene3d>
          <a:camera prst="orthographicFront"/>
          <a:lightRig rig="threePt" dir="t"/>
        </a:scene3d>
        <a:sp3d>
          <a:bevelT w="114300" prst="artDeco"/>
        </a:sp3d>
      </dgm:spPr>
      <dgm:t>
        <a:bodyPr/>
        <a:lstStyle/>
        <a:p>
          <a:pPr rtl="0"/>
          <a:r>
            <a:rPr lang="en-ZA" sz="1400" b="1" dirty="0">
              <a:solidFill>
                <a:schemeClr val="accent3">
                  <a:lumMod val="50000"/>
                </a:schemeClr>
              </a:solidFill>
            </a:rPr>
            <a:t>Next steps: “Unfunded” projects</a:t>
          </a:r>
          <a:endParaRPr lang="en-US" sz="1400" b="1" dirty="0">
            <a:solidFill>
              <a:schemeClr val="accent3">
                <a:lumMod val="50000"/>
              </a:schemeClr>
            </a:solidFill>
          </a:endParaRPr>
        </a:p>
      </dgm:t>
    </dgm:pt>
    <dgm:pt modelId="{27AC6848-21D8-432E-A766-8690503833CA}" type="sibTrans" cxnId="{EDBF0F80-32FA-4D4A-9E66-AF9D93820B96}">
      <dgm:prSet/>
      <dgm:spPr/>
      <dgm:t>
        <a:bodyPr/>
        <a:lstStyle/>
        <a:p>
          <a:endParaRPr lang="en-US"/>
        </a:p>
      </dgm:t>
    </dgm:pt>
    <dgm:pt modelId="{14AD757E-13F7-4602-B7D9-ACE0D277BE0A}" type="parTrans" cxnId="{EDBF0F80-32FA-4D4A-9E66-AF9D93820B96}">
      <dgm:prSet/>
      <dgm:spPr/>
      <dgm:t>
        <a:bodyPr/>
        <a:lstStyle/>
        <a:p>
          <a:endParaRPr lang="en-US"/>
        </a:p>
      </dgm:t>
    </dgm:pt>
    <dgm:pt modelId="{10AF9CC7-447C-413A-ABFA-2DCEDA73F71C}">
      <dgm:prSet custT="1"/>
      <dgm:spPr>
        <a:solidFill>
          <a:schemeClr val="accent3">
            <a:lumMod val="40000"/>
            <a:lumOff val="60000"/>
            <a:alpha val="90000"/>
          </a:schemeClr>
        </a:solidFill>
        <a:ln>
          <a:solidFill>
            <a:srgbClr val="AFBE24"/>
          </a:solidFill>
        </a:ln>
        <a:scene3d>
          <a:camera prst="orthographicFront"/>
          <a:lightRig rig="threePt" dir="t"/>
        </a:scene3d>
        <a:sp3d>
          <a:bevelT w="114300" prst="artDeco"/>
        </a:sp3d>
      </dgm:spPr>
      <dgm:t>
        <a:bodyPr/>
        <a:lstStyle/>
        <a:p>
          <a:pPr rtl="0"/>
          <a:r>
            <a:rPr lang="en-US" sz="1400" b="1" dirty="0">
              <a:solidFill>
                <a:schemeClr val="accent3">
                  <a:lumMod val="50000"/>
                </a:schemeClr>
              </a:solidFill>
            </a:rPr>
            <a:t>Status: project pipeline</a:t>
          </a:r>
        </a:p>
      </dgm:t>
    </dgm:pt>
    <dgm:pt modelId="{9EB1BE83-128E-4CB4-8A66-BCD174928F1A}" type="parTrans" cxnId="{3FB98060-20A3-4217-8C37-8FF4C33CF0B8}">
      <dgm:prSet/>
      <dgm:spPr/>
      <dgm:t>
        <a:bodyPr/>
        <a:lstStyle/>
        <a:p>
          <a:endParaRPr lang="en-US"/>
        </a:p>
      </dgm:t>
    </dgm:pt>
    <dgm:pt modelId="{123476E9-DE0E-430E-8BF0-7A2944EC9A0D}" type="sibTrans" cxnId="{3FB98060-20A3-4217-8C37-8FF4C33CF0B8}">
      <dgm:prSet/>
      <dgm:spPr/>
      <dgm:t>
        <a:bodyPr/>
        <a:lstStyle/>
        <a:p>
          <a:endParaRPr lang="en-US"/>
        </a:p>
      </dgm:t>
    </dgm:pt>
    <dgm:pt modelId="{4FFE078E-B7FB-4DC1-B4D5-A0019E340A96}" type="pres">
      <dgm:prSet presAssocID="{52C717F1-0762-4284-9127-E76952CF54BE}" presName="Name0" presStyleCnt="0">
        <dgm:presLayoutVars>
          <dgm:chMax val="3"/>
          <dgm:chPref val="1"/>
          <dgm:dir/>
          <dgm:animLvl val="lvl"/>
          <dgm:resizeHandles/>
        </dgm:presLayoutVars>
      </dgm:prSet>
      <dgm:spPr/>
      <dgm:t>
        <a:bodyPr/>
        <a:lstStyle/>
        <a:p>
          <a:endParaRPr lang="en-ZA"/>
        </a:p>
      </dgm:t>
    </dgm:pt>
    <dgm:pt modelId="{A18B2AB5-9665-4BBB-885F-4D2FC34579CB}" type="pres">
      <dgm:prSet presAssocID="{52C717F1-0762-4284-9127-E76952CF54BE}" presName="outerBox" presStyleCnt="0"/>
      <dgm:spPr/>
    </dgm:pt>
    <dgm:pt modelId="{BF7DF525-9832-46B9-9C42-50C79197BAA2}" type="pres">
      <dgm:prSet presAssocID="{52C717F1-0762-4284-9127-E76952CF54BE}" presName="outerBoxParent" presStyleLbl="node1" presStyleIdx="0" presStyleCnt="1" custScaleY="100000" custLinFactNeighborY="-9974"/>
      <dgm:spPr/>
      <dgm:t>
        <a:bodyPr/>
        <a:lstStyle/>
        <a:p>
          <a:endParaRPr lang="en-ZA"/>
        </a:p>
      </dgm:t>
    </dgm:pt>
    <dgm:pt modelId="{78EC7193-F985-4B8A-B0B9-AB9FE8A84F82}" type="pres">
      <dgm:prSet presAssocID="{52C717F1-0762-4284-9127-E76952CF54BE}" presName="outerBoxChildren" presStyleCnt="0"/>
      <dgm:spPr/>
    </dgm:pt>
    <dgm:pt modelId="{89FF094C-8239-41D7-A100-F3C998627CE4}" type="pres">
      <dgm:prSet presAssocID="{0368AF5A-5754-46F0-80D0-3E06E4855265}" presName="oChild" presStyleLbl="fgAcc1" presStyleIdx="0" presStyleCnt="6" custScaleY="108274" custLinFactX="-1148" custLinFactNeighborX="-100000" custLinFactNeighborY="-7887">
        <dgm:presLayoutVars>
          <dgm:bulletEnabled val="1"/>
        </dgm:presLayoutVars>
      </dgm:prSet>
      <dgm:spPr/>
      <dgm:t>
        <a:bodyPr/>
        <a:lstStyle/>
        <a:p>
          <a:endParaRPr lang="en-ZA"/>
        </a:p>
      </dgm:t>
    </dgm:pt>
    <dgm:pt modelId="{35285957-8799-4ED4-8A6B-E70BFEC6B41B}" type="pres">
      <dgm:prSet presAssocID="{7C12265F-7B73-4C80-8007-9B4380C0F467}" presName="outerSibTrans" presStyleCnt="0"/>
      <dgm:spPr/>
    </dgm:pt>
    <dgm:pt modelId="{9B0B7651-FBE1-477F-BF29-3FD449B16E56}" type="pres">
      <dgm:prSet presAssocID="{854F0957-33FB-4E34-B7D9-069C43A18E43}" presName="oChild" presStyleLbl="fgAcc1" presStyleIdx="1" presStyleCnt="6" custScaleY="108274" custLinFactX="-1148" custLinFactNeighborX="-100000" custLinFactNeighborY="-7887">
        <dgm:presLayoutVars>
          <dgm:bulletEnabled val="1"/>
        </dgm:presLayoutVars>
      </dgm:prSet>
      <dgm:spPr/>
      <dgm:t>
        <a:bodyPr/>
        <a:lstStyle/>
        <a:p>
          <a:endParaRPr lang="en-ZA"/>
        </a:p>
      </dgm:t>
    </dgm:pt>
    <dgm:pt modelId="{0BF093EF-5D8A-4962-A655-6E139B1FFC13}" type="pres">
      <dgm:prSet presAssocID="{13F8676E-4751-4D38-961A-0335AB72F2E7}" presName="outerSibTrans" presStyleCnt="0"/>
      <dgm:spPr/>
    </dgm:pt>
    <dgm:pt modelId="{98546362-9B42-4395-A9DA-351343B95297}" type="pres">
      <dgm:prSet presAssocID="{7A91ED62-CD50-4FA7-82F1-D4E701C6E806}" presName="oChild" presStyleLbl="fgAcc1" presStyleIdx="2" presStyleCnt="6" custScaleY="108274" custLinFactX="-1148" custLinFactNeighborX="-100000" custLinFactNeighborY="-7887">
        <dgm:presLayoutVars>
          <dgm:bulletEnabled val="1"/>
        </dgm:presLayoutVars>
      </dgm:prSet>
      <dgm:spPr/>
      <dgm:t>
        <a:bodyPr/>
        <a:lstStyle/>
        <a:p>
          <a:endParaRPr lang="en-ZA"/>
        </a:p>
      </dgm:t>
    </dgm:pt>
    <dgm:pt modelId="{B9186646-C24B-4DDA-B9DB-E0FEB7BF35C0}" type="pres">
      <dgm:prSet presAssocID="{12FC3843-77CE-4E06-B0D5-48DED9FACB3F}" presName="outerSibTrans" presStyleCnt="0"/>
      <dgm:spPr/>
    </dgm:pt>
    <dgm:pt modelId="{E4D8AC8B-85B9-46B0-ABDC-C69BB289DD61}" type="pres">
      <dgm:prSet presAssocID="{3967526C-10CF-44FD-B216-492A3915F1A6}" presName="oChild" presStyleLbl="fgAcc1" presStyleIdx="3" presStyleCnt="6" custScaleY="108274" custLinFactX="-1148" custLinFactNeighborX="-100000" custLinFactNeighborY="-7887">
        <dgm:presLayoutVars>
          <dgm:bulletEnabled val="1"/>
        </dgm:presLayoutVars>
      </dgm:prSet>
      <dgm:spPr/>
      <dgm:t>
        <a:bodyPr/>
        <a:lstStyle/>
        <a:p>
          <a:endParaRPr lang="en-ZA"/>
        </a:p>
      </dgm:t>
    </dgm:pt>
    <dgm:pt modelId="{D5F8647C-71A6-446C-A39A-354B46711E87}" type="pres">
      <dgm:prSet presAssocID="{38921271-E726-49DE-A6F1-3718DB4F2A76}" presName="outerSibTrans" presStyleCnt="0"/>
      <dgm:spPr/>
    </dgm:pt>
    <dgm:pt modelId="{BA34DC6A-6A0A-434E-BDD1-317859A258DA}" type="pres">
      <dgm:prSet presAssocID="{576ADD75-F311-4296-B6C9-BE44B44F1465}" presName="oChild" presStyleLbl="fgAcc1" presStyleIdx="4" presStyleCnt="6" custScaleY="108274" custLinFactX="-1148" custLinFactNeighborX="-100000" custLinFactNeighborY="-7887">
        <dgm:presLayoutVars>
          <dgm:bulletEnabled val="1"/>
        </dgm:presLayoutVars>
      </dgm:prSet>
      <dgm:spPr/>
      <dgm:t>
        <a:bodyPr/>
        <a:lstStyle/>
        <a:p>
          <a:endParaRPr lang="en-ZA"/>
        </a:p>
      </dgm:t>
    </dgm:pt>
    <dgm:pt modelId="{3880144A-62F0-41F9-AE85-4A38ADB5491E}" type="pres">
      <dgm:prSet presAssocID="{27AC6848-21D8-432E-A766-8690503833CA}" presName="outerSibTrans" presStyleCnt="0"/>
      <dgm:spPr/>
    </dgm:pt>
    <dgm:pt modelId="{DD43559D-05E7-40A2-95BC-FBF4138BF907}" type="pres">
      <dgm:prSet presAssocID="{10AF9CC7-447C-413A-ABFA-2DCEDA73F71C}" presName="oChild" presStyleLbl="fgAcc1" presStyleIdx="5" presStyleCnt="6" custScaleY="110220" custLinFactX="-3931" custLinFactNeighborX="-100000" custLinFactNeighborY="-8358">
        <dgm:presLayoutVars>
          <dgm:bulletEnabled val="1"/>
        </dgm:presLayoutVars>
      </dgm:prSet>
      <dgm:spPr/>
      <dgm:t>
        <a:bodyPr/>
        <a:lstStyle/>
        <a:p>
          <a:endParaRPr lang="en-ZA"/>
        </a:p>
      </dgm:t>
    </dgm:pt>
  </dgm:ptLst>
  <dgm:cxnLst>
    <dgm:cxn modelId="{1CFE8684-9B76-4DD2-8669-9F6E055DD18B}" srcId="{A43DA33A-527D-4C59-B1F9-974249E33E68}" destId="{0368AF5A-5754-46F0-80D0-3E06E4855265}" srcOrd="0" destOrd="0" parTransId="{2E872018-DADA-4C13-BD80-03F79E2C25ED}" sibTransId="{7C12265F-7B73-4C80-8007-9B4380C0F467}"/>
    <dgm:cxn modelId="{32A0A8EF-8D60-4447-AF9E-E6A4F9C8D1ED}" type="presOf" srcId="{0368AF5A-5754-46F0-80D0-3E06E4855265}" destId="{89FF094C-8239-41D7-A100-F3C998627CE4}" srcOrd="0" destOrd="0" presId="urn:microsoft.com/office/officeart/2005/8/layout/target2"/>
    <dgm:cxn modelId="{7D8B0BDF-1888-4B01-B375-D62EB7801C64}" type="presOf" srcId="{10AF9CC7-447C-413A-ABFA-2DCEDA73F71C}" destId="{DD43559D-05E7-40A2-95BC-FBF4138BF907}" srcOrd="0" destOrd="0" presId="urn:microsoft.com/office/officeart/2005/8/layout/target2"/>
    <dgm:cxn modelId="{06EDB3D1-1DA2-4809-B093-FFD98B6F9802}" type="presOf" srcId="{A43DA33A-527D-4C59-B1F9-974249E33E68}" destId="{BF7DF525-9832-46B9-9C42-50C79197BAA2}" srcOrd="0" destOrd="0" presId="urn:microsoft.com/office/officeart/2005/8/layout/target2"/>
    <dgm:cxn modelId="{59274648-BC3B-42F3-85CE-0519B89AD73E}" srcId="{52C717F1-0762-4284-9127-E76952CF54BE}" destId="{A43DA33A-527D-4C59-B1F9-974249E33E68}" srcOrd="0" destOrd="0" parTransId="{5E7B26CD-D0A1-44BC-A5A1-1718C5ABE852}" sibTransId="{FAB21AF3-8721-4DFE-8DF0-E15B69B2E2AF}"/>
    <dgm:cxn modelId="{3D882DE4-79A2-4E63-AFD9-6C08001C946A}" type="presOf" srcId="{854F0957-33FB-4E34-B7D9-069C43A18E43}" destId="{9B0B7651-FBE1-477F-BF29-3FD449B16E56}" srcOrd="0" destOrd="0" presId="urn:microsoft.com/office/officeart/2005/8/layout/target2"/>
    <dgm:cxn modelId="{064B5AD6-261C-4B7D-A63A-7E33FF0BBABD}" srcId="{A43DA33A-527D-4C59-B1F9-974249E33E68}" destId="{3967526C-10CF-44FD-B216-492A3915F1A6}" srcOrd="3" destOrd="0" parTransId="{0B22C29F-D641-427C-8DDE-25401C5EFB4D}" sibTransId="{38921271-E726-49DE-A6F1-3718DB4F2A76}"/>
    <dgm:cxn modelId="{39A91B7A-D80E-43C6-848B-F498C588A911}" type="presOf" srcId="{7A91ED62-CD50-4FA7-82F1-D4E701C6E806}" destId="{98546362-9B42-4395-A9DA-351343B95297}" srcOrd="0" destOrd="0" presId="urn:microsoft.com/office/officeart/2005/8/layout/target2"/>
    <dgm:cxn modelId="{62A0E676-8B03-4482-8074-D06C81ADC873}" type="presOf" srcId="{576ADD75-F311-4296-B6C9-BE44B44F1465}" destId="{BA34DC6A-6A0A-434E-BDD1-317859A258DA}" srcOrd="0" destOrd="0" presId="urn:microsoft.com/office/officeart/2005/8/layout/target2"/>
    <dgm:cxn modelId="{3FB98060-20A3-4217-8C37-8FF4C33CF0B8}" srcId="{A43DA33A-527D-4C59-B1F9-974249E33E68}" destId="{10AF9CC7-447C-413A-ABFA-2DCEDA73F71C}" srcOrd="5" destOrd="0" parTransId="{9EB1BE83-128E-4CB4-8A66-BCD174928F1A}" sibTransId="{123476E9-DE0E-430E-8BF0-7A2944EC9A0D}"/>
    <dgm:cxn modelId="{021C9799-341F-4AD4-AFCD-7063134910BF}" srcId="{A43DA33A-527D-4C59-B1F9-974249E33E68}" destId="{7A91ED62-CD50-4FA7-82F1-D4E701C6E806}" srcOrd="2" destOrd="0" parTransId="{9A7033FA-1F8D-4406-ACF8-FAE96BC2E803}" sibTransId="{12FC3843-77CE-4E06-B0D5-48DED9FACB3F}"/>
    <dgm:cxn modelId="{CEC45801-AFD1-4C30-81D5-C7B042C9E95A}" srcId="{A43DA33A-527D-4C59-B1F9-974249E33E68}" destId="{854F0957-33FB-4E34-B7D9-069C43A18E43}" srcOrd="1" destOrd="0" parTransId="{43180790-1A5A-4270-AE6C-430E54F31684}" sibTransId="{13F8676E-4751-4D38-961A-0335AB72F2E7}"/>
    <dgm:cxn modelId="{189763D3-DBE5-46EC-A146-6B69A8B2D095}" type="presOf" srcId="{3967526C-10CF-44FD-B216-492A3915F1A6}" destId="{E4D8AC8B-85B9-46B0-ABDC-C69BB289DD61}" srcOrd="0" destOrd="0" presId="urn:microsoft.com/office/officeart/2005/8/layout/target2"/>
    <dgm:cxn modelId="{169FB675-1A39-47F2-B235-A37D979D88C9}" type="presOf" srcId="{52C717F1-0762-4284-9127-E76952CF54BE}" destId="{4FFE078E-B7FB-4DC1-B4D5-A0019E340A96}" srcOrd="0" destOrd="0" presId="urn:microsoft.com/office/officeart/2005/8/layout/target2"/>
    <dgm:cxn modelId="{EDBF0F80-32FA-4D4A-9E66-AF9D93820B96}" srcId="{A43DA33A-527D-4C59-B1F9-974249E33E68}" destId="{576ADD75-F311-4296-B6C9-BE44B44F1465}" srcOrd="4" destOrd="0" parTransId="{14AD757E-13F7-4602-B7D9-ACE0D277BE0A}" sibTransId="{27AC6848-21D8-432E-A766-8690503833CA}"/>
    <dgm:cxn modelId="{64A1658C-83D1-4189-9CA8-AA36B4EFD35A}" type="presParOf" srcId="{4FFE078E-B7FB-4DC1-B4D5-A0019E340A96}" destId="{A18B2AB5-9665-4BBB-885F-4D2FC34579CB}" srcOrd="0" destOrd="0" presId="urn:microsoft.com/office/officeart/2005/8/layout/target2"/>
    <dgm:cxn modelId="{FEADA81D-7CE9-473A-803B-EE4BD9441057}" type="presParOf" srcId="{A18B2AB5-9665-4BBB-885F-4D2FC34579CB}" destId="{BF7DF525-9832-46B9-9C42-50C79197BAA2}" srcOrd="0" destOrd="0" presId="urn:microsoft.com/office/officeart/2005/8/layout/target2"/>
    <dgm:cxn modelId="{BF135A28-CF6E-4ABC-9B8E-A19402757BA5}" type="presParOf" srcId="{A18B2AB5-9665-4BBB-885F-4D2FC34579CB}" destId="{78EC7193-F985-4B8A-B0B9-AB9FE8A84F82}" srcOrd="1" destOrd="0" presId="urn:microsoft.com/office/officeart/2005/8/layout/target2"/>
    <dgm:cxn modelId="{DF180964-D3CF-489F-95CE-FB43EF7FDD0D}" type="presParOf" srcId="{78EC7193-F985-4B8A-B0B9-AB9FE8A84F82}" destId="{89FF094C-8239-41D7-A100-F3C998627CE4}" srcOrd="0" destOrd="0" presId="urn:microsoft.com/office/officeart/2005/8/layout/target2"/>
    <dgm:cxn modelId="{85D23938-A484-42B7-992B-CD922B2DC17A}" type="presParOf" srcId="{78EC7193-F985-4B8A-B0B9-AB9FE8A84F82}" destId="{35285957-8799-4ED4-8A6B-E70BFEC6B41B}" srcOrd="1" destOrd="0" presId="urn:microsoft.com/office/officeart/2005/8/layout/target2"/>
    <dgm:cxn modelId="{4EBEBBF6-3273-4927-AC59-F69B18391C9B}" type="presParOf" srcId="{78EC7193-F985-4B8A-B0B9-AB9FE8A84F82}" destId="{9B0B7651-FBE1-477F-BF29-3FD449B16E56}" srcOrd="2" destOrd="0" presId="urn:microsoft.com/office/officeart/2005/8/layout/target2"/>
    <dgm:cxn modelId="{15BB89C3-FFED-4245-807E-CE52434C1019}" type="presParOf" srcId="{78EC7193-F985-4B8A-B0B9-AB9FE8A84F82}" destId="{0BF093EF-5D8A-4962-A655-6E139B1FFC13}" srcOrd="3" destOrd="0" presId="urn:microsoft.com/office/officeart/2005/8/layout/target2"/>
    <dgm:cxn modelId="{593C1793-A9B9-42A4-A2D9-A2EE53899398}" type="presParOf" srcId="{78EC7193-F985-4B8A-B0B9-AB9FE8A84F82}" destId="{98546362-9B42-4395-A9DA-351343B95297}" srcOrd="4" destOrd="0" presId="urn:microsoft.com/office/officeart/2005/8/layout/target2"/>
    <dgm:cxn modelId="{46A86F07-C23F-4394-BD47-8F01D325A978}" type="presParOf" srcId="{78EC7193-F985-4B8A-B0B9-AB9FE8A84F82}" destId="{B9186646-C24B-4DDA-B9DB-E0FEB7BF35C0}" srcOrd="5" destOrd="0" presId="urn:microsoft.com/office/officeart/2005/8/layout/target2"/>
    <dgm:cxn modelId="{D6EDA0AB-06DC-4976-81C7-DE5C1CD0C816}" type="presParOf" srcId="{78EC7193-F985-4B8A-B0B9-AB9FE8A84F82}" destId="{E4D8AC8B-85B9-46B0-ABDC-C69BB289DD61}" srcOrd="6" destOrd="0" presId="urn:microsoft.com/office/officeart/2005/8/layout/target2"/>
    <dgm:cxn modelId="{62F55C1B-27BE-4465-8CDD-0F1FB99AD946}" type="presParOf" srcId="{78EC7193-F985-4B8A-B0B9-AB9FE8A84F82}" destId="{D5F8647C-71A6-446C-A39A-354B46711E87}" srcOrd="7" destOrd="0" presId="urn:microsoft.com/office/officeart/2005/8/layout/target2"/>
    <dgm:cxn modelId="{075CE9CB-B1B1-4EBC-A22C-F10D99ED34BF}" type="presParOf" srcId="{78EC7193-F985-4B8A-B0B9-AB9FE8A84F82}" destId="{BA34DC6A-6A0A-434E-BDD1-317859A258DA}" srcOrd="8" destOrd="0" presId="urn:microsoft.com/office/officeart/2005/8/layout/target2"/>
    <dgm:cxn modelId="{1A3B998D-3558-466C-BDB0-811D99DA2303}" type="presParOf" srcId="{78EC7193-F985-4B8A-B0B9-AB9FE8A84F82}" destId="{3880144A-62F0-41F9-AE85-4A38ADB5491E}" srcOrd="9" destOrd="0" presId="urn:microsoft.com/office/officeart/2005/8/layout/target2"/>
    <dgm:cxn modelId="{490FECFB-9337-4B34-BA4E-C6C354E15505}" type="presParOf" srcId="{78EC7193-F985-4B8A-B0B9-AB9FE8A84F82}" destId="{DD43559D-05E7-40A2-95BC-FBF4138BF907}" srcOrd="10" destOrd="0" presId="urn:microsoft.com/office/officeart/2005/8/layout/targe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03BA85-AC16-40FE-B2AD-4249578C7D35}" type="doc">
      <dgm:prSet loTypeId="urn:microsoft.com/office/officeart/2005/8/layout/chevron2" loCatId="process" qsTypeId="urn:microsoft.com/office/officeart/2005/8/quickstyle/3d2" qsCatId="3D" csTypeId="urn:microsoft.com/office/officeart/2005/8/colors/accent6_2" csCatId="accent6" phldr="1"/>
      <dgm:spPr/>
      <dgm:t>
        <a:bodyPr/>
        <a:lstStyle/>
        <a:p>
          <a:endParaRPr lang="en-US"/>
        </a:p>
      </dgm:t>
    </dgm:pt>
    <dgm:pt modelId="{1ADE757C-9229-4C41-B07D-71D314FFD93F}">
      <dgm:prSet phldrT="[Text]" custT="1"/>
      <dgm:spPr/>
      <dgm:t>
        <a:bodyPr/>
        <a:lstStyle/>
        <a:p>
          <a:r>
            <a:rPr lang="en-US" sz="1600" b="1" dirty="0">
              <a:solidFill>
                <a:srgbClr val="774407"/>
              </a:solidFill>
            </a:rPr>
            <a:t>Progress to date</a:t>
          </a:r>
        </a:p>
      </dgm:t>
    </dgm:pt>
    <dgm:pt modelId="{57F8E49B-9A78-4C69-82D5-A81F5030AC10}" type="parTrans" cxnId="{6EB79FA1-A5E8-4F97-874C-DC7E8566659D}">
      <dgm:prSet/>
      <dgm:spPr/>
      <dgm:t>
        <a:bodyPr/>
        <a:lstStyle/>
        <a:p>
          <a:endParaRPr lang="en-US" sz="1600"/>
        </a:p>
      </dgm:t>
    </dgm:pt>
    <dgm:pt modelId="{2242EF19-877E-4BD2-9480-DCD2E567A963}" type="sibTrans" cxnId="{6EB79FA1-A5E8-4F97-874C-DC7E8566659D}">
      <dgm:prSet/>
      <dgm:spPr/>
      <dgm:t>
        <a:bodyPr/>
        <a:lstStyle/>
        <a:p>
          <a:endParaRPr lang="en-US" sz="1600"/>
        </a:p>
      </dgm:t>
    </dgm:pt>
    <dgm:pt modelId="{F9180877-639D-48B5-AFD3-403B91B2D799}">
      <dgm:prSet phldrT="[Text]" custT="1"/>
      <dgm:spPr>
        <a:solidFill>
          <a:srgbClr val="AFBE24">
            <a:alpha val="90000"/>
          </a:srgbClr>
        </a:solidFill>
        <a:scene3d>
          <a:camera prst="orthographicFront"/>
          <a:lightRig rig="threePt" dir="t">
            <a:rot lat="0" lon="0" rev="7500000"/>
          </a:lightRig>
        </a:scene3d>
        <a:sp3d extrusionH="190500" prstMaterial="dkEdge">
          <a:bevelT w="135400" h="16350" prst="artDeco"/>
          <a:contourClr>
            <a:schemeClr val="bg1"/>
          </a:contourClr>
        </a:sp3d>
      </dgm:spPr>
      <dgm:t>
        <a:bodyPr/>
        <a:lstStyle/>
        <a:p>
          <a:r>
            <a:rPr lang="en-ZA" sz="1600" dirty="0"/>
            <a:t>The Built Environment Performance Plans (BEPPs) are now in the third cycle since the inception of the City Support Programme (CSP). </a:t>
          </a:r>
          <a:endParaRPr lang="en-US" sz="1600" dirty="0"/>
        </a:p>
      </dgm:t>
    </dgm:pt>
    <dgm:pt modelId="{7E9E91F9-1860-44A2-A4B7-85651AED738D}" type="parTrans" cxnId="{53A65F18-D638-44B6-9CAA-ECF0EA6BD3A8}">
      <dgm:prSet/>
      <dgm:spPr/>
      <dgm:t>
        <a:bodyPr/>
        <a:lstStyle/>
        <a:p>
          <a:endParaRPr lang="en-US" sz="1600"/>
        </a:p>
      </dgm:t>
    </dgm:pt>
    <dgm:pt modelId="{81C573EE-A5DF-46DF-8A6C-6DDEE0BF4082}" type="sibTrans" cxnId="{53A65F18-D638-44B6-9CAA-ECF0EA6BD3A8}">
      <dgm:prSet/>
      <dgm:spPr/>
      <dgm:t>
        <a:bodyPr/>
        <a:lstStyle/>
        <a:p>
          <a:endParaRPr lang="en-US" sz="1600"/>
        </a:p>
      </dgm:t>
    </dgm:pt>
    <dgm:pt modelId="{8231AF49-CCC4-4BA5-85A0-5FB2A1DE78AE}">
      <dgm:prSet phldrT="[Text]" custT="1"/>
      <dgm:spPr>
        <a:solidFill>
          <a:srgbClr val="AFBE24">
            <a:alpha val="90000"/>
          </a:srgbClr>
        </a:solidFill>
        <a:scene3d>
          <a:camera prst="orthographicFront"/>
          <a:lightRig rig="threePt" dir="t">
            <a:rot lat="0" lon="0" rev="7500000"/>
          </a:lightRig>
        </a:scene3d>
        <a:sp3d extrusionH="190500" prstMaterial="dkEdge">
          <a:bevelT w="135400" h="16350" prst="artDeco"/>
          <a:contourClr>
            <a:schemeClr val="bg1"/>
          </a:contourClr>
        </a:sp3d>
      </dgm:spPr>
      <dgm:t>
        <a:bodyPr/>
        <a:lstStyle/>
        <a:p>
          <a:r>
            <a:rPr lang="en-ZA" sz="1600" dirty="0"/>
            <a:t>Cities have made remarkable improvements in the articulation of strategic objectives and have provided a range of approaches to realise these goals.</a:t>
          </a:r>
          <a:endParaRPr lang="en-US" sz="1600" dirty="0"/>
        </a:p>
      </dgm:t>
    </dgm:pt>
    <dgm:pt modelId="{F254FF0D-11D1-4C99-9536-74EE08557707}" type="parTrans" cxnId="{AB74BCD2-3B9F-47DB-8BD2-33672A09437B}">
      <dgm:prSet/>
      <dgm:spPr/>
      <dgm:t>
        <a:bodyPr/>
        <a:lstStyle/>
        <a:p>
          <a:endParaRPr lang="en-US" sz="1600"/>
        </a:p>
      </dgm:t>
    </dgm:pt>
    <dgm:pt modelId="{B4A1A8D0-75F5-475B-A23B-3483B389D211}" type="sibTrans" cxnId="{AB74BCD2-3B9F-47DB-8BD2-33672A09437B}">
      <dgm:prSet/>
      <dgm:spPr/>
      <dgm:t>
        <a:bodyPr/>
        <a:lstStyle/>
        <a:p>
          <a:endParaRPr lang="en-US" sz="1600"/>
        </a:p>
      </dgm:t>
    </dgm:pt>
    <dgm:pt modelId="{9BD3693C-3E39-4786-AF9A-94CE7D53214F}">
      <dgm:prSet phldrT="[Text]" custT="1"/>
      <dgm:spPr/>
      <dgm:t>
        <a:bodyPr/>
        <a:lstStyle/>
        <a:p>
          <a:r>
            <a:rPr lang="en-US" sz="1600" b="1" dirty="0">
              <a:solidFill>
                <a:srgbClr val="6F4007"/>
              </a:solidFill>
            </a:rPr>
            <a:t>Financial closure?</a:t>
          </a:r>
        </a:p>
      </dgm:t>
    </dgm:pt>
    <dgm:pt modelId="{DE6E8609-0482-495A-8849-6E4867F77319}" type="parTrans" cxnId="{3D72CF9D-A0C2-4B26-A229-C2F949E10FEF}">
      <dgm:prSet/>
      <dgm:spPr/>
      <dgm:t>
        <a:bodyPr/>
        <a:lstStyle/>
        <a:p>
          <a:endParaRPr lang="en-US" sz="1600"/>
        </a:p>
      </dgm:t>
    </dgm:pt>
    <dgm:pt modelId="{1BC5DB76-6BDC-4E0F-8242-EF28E4F362BF}" type="sibTrans" cxnId="{3D72CF9D-A0C2-4B26-A229-C2F949E10FEF}">
      <dgm:prSet/>
      <dgm:spPr/>
      <dgm:t>
        <a:bodyPr/>
        <a:lstStyle/>
        <a:p>
          <a:endParaRPr lang="en-US" sz="1600"/>
        </a:p>
      </dgm:t>
    </dgm:pt>
    <dgm:pt modelId="{A58D7DA5-672A-41B1-BE64-5785C810A21F}">
      <dgm:prSet phldrT="[Text]" custT="1"/>
      <dgm:spPr>
        <a:solidFill>
          <a:srgbClr val="AFBE24">
            <a:alpha val="90000"/>
          </a:srgbClr>
        </a:solidFill>
        <a:scene3d>
          <a:camera prst="orthographicFront"/>
          <a:lightRig rig="threePt" dir="t">
            <a:rot lat="0" lon="0" rev="7500000"/>
          </a:lightRig>
        </a:scene3d>
        <a:sp3d extrusionH="190500" prstMaterial="dkEdge">
          <a:bevelT w="135400" h="16350" prst="artDeco"/>
          <a:contourClr>
            <a:schemeClr val="bg1"/>
          </a:contourClr>
        </a:sp3d>
      </dgm:spPr>
      <dgm:t>
        <a:bodyPr/>
        <a:lstStyle/>
        <a:p>
          <a:r>
            <a:rPr lang="en-ZA" sz="1600" dirty="0"/>
            <a:t>However, the extents to which these plans have achieved financial closure at programme and project level remains a concern. </a:t>
          </a:r>
          <a:endParaRPr lang="en-US" sz="1600" dirty="0"/>
        </a:p>
      </dgm:t>
    </dgm:pt>
    <dgm:pt modelId="{7D325E9D-D8C0-41C6-AF4D-6B8A93F56657}" type="parTrans" cxnId="{B1AE42B2-B7D5-4726-AF1D-5E24C5951202}">
      <dgm:prSet/>
      <dgm:spPr/>
      <dgm:t>
        <a:bodyPr/>
        <a:lstStyle/>
        <a:p>
          <a:endParaRPr lang="en-US" sz="1600"/>
        </a:p>
      </dgm:t>
    </dgm:pt>
    <dgm:pt modelId="{6B4EC64E-1ECE-492C-9782-695D565E3A48}" type="sibTrans" cxnId="{B1AE42B2-B7D5-4726-AF1D-5E24C5951202}">
      <dgm:prSet/>
      <dgm:spPr/>
      <dgm:t>
        <a:bodyPr/>
        <a:lstStyle/>
        <a:p>
          <a:endParaRPr lang="en-US" sz="1600"/>
        </a:p>
      </dgm:t>
    </dgm:pt>
    <dgm:pt modelId="{A58634EF-C8AE-40AB-BF12-216210E3AD94}">
      <dgm:prSet phldrT="[Text]" custT="1"/>
      <dgm:spPr>
        <a:solidFill>
          <a:srgbClr val="AFBE24">
            <a:alpha val="90000"/>
          </a:srgbClr>
        </a:solidFill>
        <a:scene3d>
          <a:camera prst="orthographicFront"/>
          <a:lightRig rig="threePt" dir="t">
            <a:rot lat="0" lon="0" rev="7500000"/>
          </a:lightRig>
        </a:scene3d>
        <a:sp3d extrusionH="190500" prstMaterial="dkEdge">
          <a:bevelT w="135400" h="16350" prst="artDeco"/>
          <a:contourClr>
            <a:schemeClr val="bg1"/>
          </a:contourClr>
        </a:sp3d>
      </dgm:spPr>
      <dgm:t>
        <a:bodyPr/>
        <a:lstStyle/>
        <a:p>
          <a:r>
            <a:rPr lang="en-ZA" sz="1600" dirty="0"/>
            <a:t>A review of the BEPPs is required to test if the resources are likely to match the ambitions. </a:t>
          </a:r>
          <a:endParaRPr lang="en-US" sz="1600" dirty="0"/>
        </a:p>
      </dgm:t>
    </dgm:pt>
    <dgm:pt modelId="{CBF2869A-9C0E-41D8-A071-4CCF19BBA66E}" type="parTrans" cxnId="{2DB89F7F-2BD8-4100-8C46-258F6EB1D970}">
      <dgm:prSet/>
      <dgm:spPr/>
      <dgm:t>
        <a:bodyPr/>
        <a:lstStyle/>
        <a:p>
          <a:endParaRPr lang="en-US" sz="1600"/>
        </a:p>
      </dgm:t>
    </dgm:pt>
    <dgm:pt modelId="{FD504AC0-63D8-40CB-9496-3EDE48C8CCD6}" type="sibTrans" cxnId="{2DB89F7F-2BD8-4100-8C46-258F6EB1D970}">
      <dgm:prSet/>
      <dgm:spPr/>
      <dgm:t>
        <a:bodyPr/>
        <a:lstStyle/>
        <a:p>
          <a:endParaRPr lang="en-US" sz="1600"/>
        </a:p>
      </dgm:t>
    </dgm:pt>
    <dgm:pt modelId="{99B30CDE-2A62-4CD4-9BCB-236549BEB209}">
      <dgm:prSet phldrT="[Text]" custT="1"/>
      <dgm:spPr/>
      <dgm:t>
        <a:bodyPr/>
        <a:lstStyle/>
        <a:p>
          <a:r>
            <a:rPr lang="en-US" sz="1600" b="1" dirty="0">
              <a:solidFill>
                <a:srgbClr val="734207"/>
              </a:solidFill>
            </a:rPr>
            <a:t>Achieving catalytic goals</a:t>
          </a:r>
        </a:p>
      </dgm:t>
    </dgm:pt>
    <dgm:pt modelId="{45638D2F-430C-438A-BA67-71C8C0DD7409}" type="parTrans" cxnId="{88E87AD3-4501-466C-B48F-86143348D46E}">
      <dgm:prSet/>
      <dgm:spPr/>
      <dgm:t>
        <a:bodyPr/>
        <a:lstStyle/>
        <a:p>
          <a:endParaRPr lang="en-US" sz="1600"/>
        </a:p>
      </dgm:t>
    </dgm:pt>
    <dgm:pt modelId="{1E0391DA-59D8-4058-BFB9-7E682AAD6595}" type="sibTrans" cxnId="{88E87AD3-4501-466C-B48F-86143348D46E}">
      <dgm:prSet/>
      <dgm:spPr/>
      <dgm:t>
        <a:bodyPr/>
        <a:lstStyle/>
        <a:p>
          <a:endParaRPr lang="en-US" sz="1600"/>
        </a:p>
      </dgm:t>
    </dgm:pt>
    <dgm:pt modelId="{0E0DF3C5-E675-4426-AB49-1FAA3F1EB508}">
      <dgm:prSet phldrT="[Text]" custT="1"/>
      <dgm:spPr>
        <a:solidFill>
          <a:srgbClr val="AFBE24">
            <a:alpha val="90000"/>
          </a:srgbClr>
        </a:solidFill>
        <a:ln>
          <a:solidFill>
            <a:srgbClr val="AFBE24"/>
          </a:solidFill>
        </a:ln>
      </dgm:spPr>
      <dgm:t>
        <a:bodyPr/>
        <a:lstStyle/>
        <a:p>
          <a:r>
            <a:rPr lang="en-ZA" sz="1600" dirty="0"/>
            <a:t>This is part of the process of moving the system into the implementation phase and supporting the Cities to prioritise catalytic projects for project packaging and financing</a:t>
          </a:r>
          <a:endParaRPr lang="en-US" sz="1600" dirty="0"/>
        </a:p>
      </dgm:t>
    </dgm:pt>
    <dgm:pt modelId="{B526D07A-2594-439A-B7FF-892BE33CA03C}" type="parTrans" cxnId="{DCAAD524-1CB6-4CC5-A7A0-019220D1082F}">
      <dgm:prSet/>
      <dgm:spPr/>
      <dgm:t>
        <a:bodyPr/>
        <a:lstStyle/>
        <a:p>
          <a:endParaRPr lang="en-US" sz="1600"/>
        </a:p>
      </dgm:t>
    </dgm:pt>
    <dgm:pt modelId="{219E404D-17CF-47BB-AD2B-BE0237CB8B21}" type="sibTrans" cxnId="{DCAAD524-1CB6-4CC5-A7A0-019220D1082F}">
      <dgm:prSet/>
      <dgm:spPr/>
      <dgm:t>
        <a:bodyPr/>
        <a:lstStyle/>
        <a:p>
          <a:endParaRPr lang="en-US" sz="1600"/>
        </a:p>
      </dgm:t>
    </dgm:pt>
    <dgm:pt modelId="{36D1648E-87D0-4427-913B-146CC66EFCBD}" type="pres">
      <dgm:prSet presAssocID="{7103BA85-AC16-40FE-B2AD-4249578C7D35}" presName="linearFlow" presStyleCnt="0">
        <dgm:presLayoutVars>
          <dgm:dir/>
          <dgm:animLvl val="lvl"/>
          <dgm:resizeHandles val="exact"/>
        </dgm:presLayoutVars>
      </dgm:prSet>
      <dgm:spPr/>
      <dgm:t>
        <a:bodyPr/>
        <a:lstStyle/>
        <a:p>
          <a:endParaRPr lang="en-ZA"/>
        </a:p>
      </dgm:t>
    </dgm:pt>
    <dgm:pt modelId="{B23B21ED-0D9B-495C-8F7F-1924337CCAB4}" type="pres">
      <dgm:prSet presAssocID="{1ADE757C-9229-4C41-B07D-71D314FFD93F}" presName="composite" presStyleCnt="0"/>
      <dgm:spPr/>
    </dgm:pt>
    <dgm:pt modelId="{D8CD1FD4-1580-49D2-90B0-8113FAD44E98}" type="pres">
      <dgm:prSet presAssocID="{1ADE757C-9229-4C41-B07D-71D314FFD93F}" presName="parentText" presStyleLbl="alignNode1" presStyleIdx="0" presStyleCnt="3">
        <dgm:presLayoutVars>
          <dgm:chMax val="1"/>
          <dgm:bulletEnabled val="1"/>
        </dgm:presLayoutVars>
      </dgm:prSet>
      <dgm:spPr/>
      <dgm:t>
        <a:bodyPr/>
        <a:lstStyle/>
        <a:p>
          <a:endParaRPr lang="en-ZA"/>
        </a:p>
      </dgm:t>
    </dgm:pt>
    <dgm:pt modelId="{7C8480F0-AF3E-46E6-8E07-E1EAA9D057C1}" type="pres">
      <dgm:prSet presAssocID="{1ADE757C-9229-4C41-B07D-71D314FFD93F}" presName="descendantText" presStyleLbl="alignAcc1" presStyleIdx="0" presStyleCnt="3">
        <dgm:presLayoutVars>
          <dgm:bulletEnabled val="1"/>
        </dgm:presLayoutVars>
      </dgm:prSet>
      <dgm:spPr/>
      <dgm:t>
        <a:bodyPr/>
        <a:lstStyle/>
        <a:p>
          <a:endParaRPr lang="en-ZA"/>
        </a:p>
      </dgm:t>
    </dgm:pt>
    <dgm:pt modelId="{E1F5F637-6CD2-4493-804A-512B7C7E6CAA}" type="pres">
      <dgm:prSet presAssocID="{2242EF19-877E-4BD2-9480-DCD2E567A963}" presName="sp" presStyleCnt="0"/>
      <dgm:spPr/>
    </dgm:pt>
    <dgm:pt modelId="{F2A0F396-E450-4CBE-B640-65DA1F3504CB}" type="pres">
      <dgm:prSet presAssocID="{9BD3693C-3E39-4786-AF9A-94CE7D53214F}" presName="composite" presStyleCnt="0"/>
      <dgm:spPr/>
    </dgm:pt>
    <dgm:pt modelId="{31E8A585-63C1-438B-BC00-27A093557BDB}" type="pres">
      <dgm:prSet presAssocID="{9BD3693C-3E39-4786-AF9A-94CE7D53214F}" presName="parentText" presStyleLbl="alignNode1" presStyleIdx="1" presStyleCnt="3">
        <dgm:presLayoutVars>
          <dgm:chMax val="1"/>
          <dgm:bulletEnabled val="1"/>
        </dgm:presLayoutVars>
      </dgm:prSet>
      <dgm:spPr/>
      <dgm:t>
        <a:bodyPr/>
        <a:lstStyle/>
        <a:p>
          <a:endParaRPr lang="en-ZA"/>
        </a:p>
      </dgm:t>
    </dgm:pt>
    <dgm:pt modelId="{240F5D23-63AE-41D8-8607-0235C11E7C64}" type="pres">
      <dgm:prSet presAssocID="{9BD3693C-3E39-4786-AF9A-94CE7D53214F}" presName="descendantText" presStyleLbl="alignAcc1" presStyleIdx="1" presStyleCnt="3">
        <dgm:presLayoutVars>
          <dgm:bulletEnabled val="1"/>
        </dgm:presLayoutVars>
      </dgm:prSet>
      <dgm:spPr/>
      <dgm:t>
        <a:bodyPr/>
        <a:lstStyle/>
        <a:p>
          <a:endParaRPr lang="en-ZA"/>
        </a:p>
      </dgm:t>
    </dgm:pt>
    <dgm:pt modelId="{81B8F42B-6FB5-496C-87F4-83BD1F38A1AE}" type="pres">
      <dgm:prSet presAssocID="{1BC5DB76-6BDC-4E0F-8242-EF28E4F362BF}" presName="sp" presStyleCnt="0"/>
      <dgm:spPr/>
    </dgm:pt>
    <dgm:pt modelId="{318703FA-D47C-4B71-9CD3-D8B5487B192F}" type="pres">
      <dgm:prSet presAssocID="{99B30CDE-2A62-4CD4-9BCB-236549BEB209}" presName="composite" presStyleCnt="0"/>
      <dgm:spPr/>
    </dgm:pt>
    <dgm:pt modelId="{496678AE-0D92-4E7B-9245-6BE0E2A745F6}" type="pres">
      <dgm:prSet presAssocID="{99B30CDE-2A62-4CD4-9BCB-236549BEB209}" presName="parentText" presStyleLbl="alignNode1" presStyleIdx="2" presStyleCnt="3">
        <dgm:presLayoutVars>
          <dgm:chMax val="1"/>
          <dgm:bulletEnabled val="1"/>
        </dgm:presLayoutVars>
      </dgm:prSet>
      <dgm:spPr/>
      <dgm:t>
        <a:bodyPr/>
        <a:lstStyle/>
        <a:p>
          <a:endParaRPr lang="en-ZA"/>
        </a:p>
      </dgm:t>
    </dgm:pt>
    <dgm:pt modelId="{DB389DDF-03DA-4929-AB5B-B898CE29F646}" type="pres">
      <dgm:prSet presAssocID="{99B30CDE-2A62-4CD4-9BCB-236549BEB209}" presName="descendantText" presStyleLbl="alignAcc1" presStyleIdx="2" presStyleCnt="3">
        <dgm:presLayoutVars>
          <dgm:bulletEnabled val="1"/>
        </dgm:presLayoutVars>
      </dgm:prSet>
      <dgm:spPr/>
      <dgm:t>
        <a:bodyPr/>
        <a:lstStyle/>
        <a:p>
          <a:endParaRPr lang="en-ZA"/>
        </a:p>
      </dgm:t>
    </dgm:pt>
  </dgm:ptLst>
  <dgm:cxnLst>
    <dgm:cxn modelId="{FA53E971-7A05-4668-8EB0-CBD930F00F72}" type="presOf" srcId="{A58634EF-C8AE-40AB-BF12-216210E3AD94}" destId="{240F5D23-63AE-41D8-8607-0235C11E7C64}" srcOrd="0" destOrd="1" presId="urn:microsoft.com/office/officeart/2005/8/layout/chevron2"/>
    <dgm:cxn modelId="{AB74BCD2-3B9F-47DB-8BD2-33672A09437B}" srcId="{1ADE757C-9229-4C41-B07D-71D314FFD93F}" destId="{8231AF49-CCC4-4BA5-85A0-5FB2A1DE78AE}" srcOrd="1" destOrd="0" parTransId="{F254FF0D-11D1-4C99-9536-74EE08557707}" sibTransId="{B4A1A8D0-75F5-475B-A23B-3483B389D211}"/>
    <dgm:cxn modelId="{53A65F18-D638-44B6-9CAA-ECF0EA6BD3A8}" srcId="{1ADE757C-9229-4C41-B07D-71D314FFD93F}" destId="{F9180877-639D-48B5-AFD3-403B91B2D799}" srcOrd="0" destOrd="0" parTransId="{7E9E91F9-1860-44A2-A4B7-85651AED738D}" sibTransId="{81C573EE-A5DF-46DF-8A6C-6DDEE0BF4082}"/>
    <dgm:cxn modelId="{AFFE4D76-B8EB-4F59-A4CA-D93A13E468DE}" type="presOf" srcId="{7103BA85-AC16-40FE-B2AD-4249578C7D35}" destId="{36D1648E-87D0-4427-913B-146CC66EFCBD}" srcOrd="0" destOrd="0" presId="urn:microsoft.com/office/officeart/2005/8/layout/chevron2"/>
    <dgm:cxn modelId="{3D72CF9D-A0C2-4B26-A229-C2F949E10FEF}" srcId="{7103BA85-AC16-40FE-B2AD-4249578C7D35}" destId="{9BD3693C-3E39-4786-AF9A-94CE7D53214F}" srcOrd="1" destOrd="0" parTransId="{DE6E8609-0482-495A-8849-6E4867F77319}" sibTransId="{1BC5DB76-6BDC-4E0F-8242-EF28E4F362BF}"/>
    <dgm:cxn modelId="{2F3BEF9D-8713-4541-8BD6-0DCA6F0FC770}" type="presOf" srcId="{9BD3693C-3E39-4786-AF9A-94CE7D53214F}" destId="{31E8A585-63C1-438B-BC00-27A093557BDB}" srcOrd="0" destOrd="0" presId="urn:microsoft.com/office/officeart/2005/8/layout/chevron2"/>
    <dgm:cxn modelId="{7A98E18E-7E49-43B7-85CB-63C3FBFFEF4E}" type="presOf" srcId="{F9180877-639D-48B5-AFD3-403B91B2D799}" destId="{7C8480F0-AF3E-46E6-8E07-E1EAA9D057C1}" srcOrd="0" destOrd="0" presId="urn:microsoft.com/office/officeart/2005/8/layout/chevron2"/>
    <dgm:cxn modelId="{2DB89F7F-2BD8-4100-8C46-258F6EB1D970}" srcId="{9BD3693C-3E39-4786-AF9A-94CE7D53214F}" destId="{A58634EF-C8AE-40AB-BF12-216210E3AD94}" srcOrd="1" destOrd="0" parTransId="{CBF2869A-9C0E-41D8-A071-4CCF19BBA66E}" sibTransId="{FD504AC0-63D8-40CB-9496-3EDE48C8CCD6}"/>
    <dgm:cxn modelId="{B1AE42B2-B7D5-4726-AF1D-5E24C5951202}" srcId="{9BD3693C-3E39-4786-AF9A-94CE7D53214F}" destId="{A58D7DA5-672A-41B1-BE64-5785C810A21F}" srcOrd="0" destOrd="0" parTransId="{7D325E9D-D8C0-41C6-AF4D-6B8A93F56657}" sibTransId="{6B4EC64E-1ECE-492C-9782-695D565E3A48}"/>
    <dgm:cxn modelId="{FA794CDD-5D95-4D82-994A-4F8B46084220}" type="presOf" srcId="{99B30CDE-2A62-4CD4-9BCB-236549BEB209}" destId="{496678AE-0D92-4E7B-9245-6BE0E2A745F6}" srcOrd="0" destOrd="0" presId="urn:microsoft.com/office/officeart/2005/8/layout/chevron2"/>
    <dgm:cxn modelId="{E5F4ADE4-7A82-4B01-B839-D98100AC5B25}" type="presOf" srcId="{0E0DF3C5-E675-4426-AB49-1FAA3F1EB508}" destId="{DB389DDF-03DA-4929-AB5B-B898CE29F646}" srcOrd="0" destOrd="0" presId="urn:microsoft.com/office/officeart/2005/8/layout/chevron2"/>
    <dgm:cxn modelId="{88E87AD3-4501-466C-B48F-86143348D46E}" srcId="{7103BA85-AC16-40FE-B2AD-4249578C7D35}" destId="{99B30CDE-2A62-4CD4-9BCB-236549BEB209}" srcOrd="2" destOrd="0" parTransId="{45638D2F-430C-438A-BA67-71C8C0DD7409}" sibTransId="{1E0391DA-59D8-4058-BFB9-7E682AAD6595}"/>
    <dgm:cxn modelId="{CAE1316D-271B-4B57-8711-791ED59B4D2C}" type="presOf" srcId="{8231AF49-CCC4-4BA5-85A0-5FB2A1DE78AE}" destId="{7C8480F0-AF3E-46E6-8E07-E1EAA9D057C1}" srcOrd="0" destOrd="1" presId="urn:microsoft.com/office/officeart/2005/8/layout/chevron2"/>
    <dgm:cxn modelId="{1ECA013F-A217-4966-9D17-64B48170D12B}" type="presOf" srcId="{1ADE757C-9229-4C41-B07D-71D314FFD93F}" destId="{D8CD1FD4-1580-49D2-90B0-8113FAD44E98}" srcOrd="0" destOrd="0" presId="urn:microsoft.com/office/officeart/2005/8/layout/chevron2"/>
    <dgm:cxn modelId="{595D38B3-56EA-4C02-9701-C3956F89E986}" type="presOf" srcId="{A58D7DA5-672A-41B1-BE64-5785C810A21F}" destId="{240F5D23-63AE-41D8-8607-0235C11E7C64}" srcOrd="0" destOrd="0" presId="urn:microsoft.com/office/officeart/2005/8/layout/chevron2"/>
    <dgm:cxn modelId="{DCAAD524-1CB6-4CC5-A7A0-019220D1082F}" srcId="{99B30CDE-2A62-4CD4-9BCB-236549BEB209}" destId="{0E0DF3C5-E675-4426-AB49-1FAA3F1EB508}" srcOrd="0" destOrd="0" parTransId="{B526D07A-2594-439A-B7FF-892BE33CA03C}" sibTransId="{219E404D-17CF-47BB-AD2B-BE0237CB8B21}"/>
    <dgm:cxn modelId="{6EB79FA1-A5E8-4F97-874C-DC7E8566659D}" srcId="{7103BA85-AC16-40FE-B2AD-4249578C7D35}" destId="{1ADE757C-9229-4C41-B07D-71D314FFD93F}" srcOrd="0" destOrd="0" parTransId="{57F8E49B-9A78-4C69-82D5-A81F5030AC10}" sibTransId="{2242EF19-877E-4BD2-9480-DCD2E567A963}"/>
    <dgm:cxn modelId="{091A4A8B-B1AE-4290-BD99-9E3958E65051}" type="presParOf" srcId="{36D1648E-87D0-4427-913B-146CC66EFCBD}" destId="{B23B21ED-0D9B-495C-8F7F-1924337CCAB4}" srcOrd="0" destOrd="0" presId="urn:microsoft.com/office/officeart/2005/8/layout/chevron2"/>
    <dgm:cxn modelId="{B7974DA9-BAC1-493B-8254-62C6DA400B51}" type="presParOf" srcId="{B23B21ED-0D9B-495C-8F7F-1924337CCAB4}" destId="{D8CD1FD4-1580-49D2-90B0-8113FAD44E98}" srcOrd="0" destOrd="0" presId="urn:microsoft.com/office/officeart/2005/8/layout/chevron2"/>
    <dgm:cxn modelId="{56FD235D-47BF-44C0-A7A9-F16B6D39BDD9}" type="presParOf" srcId="{B23B21ED-0D9B-495C-8F7F-1924337CCAB4}" destId="{7C8480F0-AF3E-46E6-8E07-E1EAA9D057C1}" srcOrd="1" destOrd="0" presId="urn:microsoft.com/office/officeart/2005/8/layout/chevron2"/>
    <dgm:cxn modelId="{BA80ECD0-EC2E-48F6-9BEC-44BD1AA32BF1}" type="presParOf" srcId="{36D1648E-87D0-4427-913B-146CC66EFCBD}" destId="{E1F5F637-6CD2-4493-804A-512B7C7E6CAA}" srcOrd="1" destOrd="0" presId="urn:microsoft.com/office/officeart/2005/8/layout/chevron2"/>
    <dgm:cxn modelId="{6125453E-62E7-40A2-A5FA-3EA2D424BB88}" type="presParOf" srcId="{36D1648E-87D0-4427-913B-146CC66EFCBD}" destId="{F2A0F396-E450-4CBE-B640-65DA1F3504CB}" srcOrd="2" destOrd="0" presId="urn:microsoft.com/office/officeart/2005/8/layout/chevron2"/>
    <dgm:cxn modelId="{99987080-D188-4A42-AFFA-4E01226FA1AF}" type="presParOf" srcId="{F2A0F396-E450-4CBE-B640-65DA1F3504CB}" destId="{31E8A585-63C1-438B-BC00-27A093557BDB}" srcOrd="0" destOrd="0" presId="urn:microsoft.com/office/officeart/2005/8/layout/chevron2"/>
    <dgm:cxn modelId="{E7FC4331-512C-4E31-8DF4-70F5686D7532}" type="presParOf" srcId="{F2A0F396-E450-4CBE-B640-65DA1F3504CB}" destId="{240F5D23-63AE-41D8-8607-0235C11E7C64}" srcOrd="1" destOrd="0" presId="urn:microsoft.com/office/officeart/2005/8/layout/chevron2"/>
    <dgm:cxn modelId="{173E4713-CABA-406D-9555-81534CD399AD}" type="presParOf" srcId="{36D1648E-87D0-4427-913B-146CC66EFCBD}" destId="{81B8F42B-6FB5-496C-87F4-83BD1F38A1AE}" srcOrd="3" destOrd="0" presId="urn:microsoft.com/office/officeart/2005/8/layout/chevron2"/>
    <dgm:cxn modelId="{72759429-209E-402B-8C63-17F116F8D2CD}" type="presParOf" srcId="{36D1648E-87D0-4427-913B-146CC66EFCBD}" destId="{318703FA-D47C-4B71-9CD3-D8B5487B192F}" srcOrd="4" destOrd="0" presId="urn:microsoft.com/office/officeart/2005/8/layout/chevron2"/>
    <dgm:cxn modelId="{EAF6503D-DF3A-4563-A15F-098E8AB5E8E8}" type="presParOf" srcId="{318703FA-D47C-4B71-9CD3-D8B5487B192F}" destId="{496678AE-0D92-4E7B-9245-6BE0E2A745F6}" srcOrd="0" destOrd="0" presId="urn:microsoft.com/office/officeart/2005/8/layout/chevron2"/>
    <dgm:cxn modelId="{C8C58E1D-9317-4CEA-B8B4-DC748F2AF846}" type="presParOf" srcId="{318703FA-D47C-4B71-9CD3-D8B5487B192F}" destId="{DB389DDF-03DA-4929-AB5B-B898CE29F64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ABF7664-C120-4CDD-B708-3CB7C2E2E534}" type="doc">
      <dgm:prSet loTypeId="urn:microsoft.com/office/officeart/2005/8/layout/process1" loCatId="process" qsTypeId="urn:microsoft.com/office/officeart/2005/8/quickstyle/simple1" qsCatId="simple" csTypeId="urn:microsoft.com/office/officeart/2005/8/colors/accent3_4" csCatId="accent3" phldr="1"/>
      <dgm:spPr/>
      <dgm:t>
        <a:bodyPr/>
        <a:lstStyle/>
        <a:p>
          <a:endParaRPr lang="en-US"/>
        </a:p>
      </dgm:t>
    </dgm:pt>
    <dgm:pt modelId="{8ABD6C50-8A97-4418-B5DB-E5BEA23DE557}">
      <dgm:prSet custT="1"/>
      <dgm:spPr>
        <a:solidFill>
          <a:schemeClr val="accent6">
            <a:lumMod val="75000"/>
          </a:schemeClr>
        </a:solidFill>
        <a:scene3d>
          <a:camera prst="orthographicFront"/>
          <a:lightRig rig="threePt" dir="t"/>
        </a:scene3d>
        <a:sp3d>
          <a:bevelT prst="convex"/>
        </a:sp3d>
      </dgm:spPr>
      <dgm:t>
        <a:bodyPr/>
        <a:lstStyle/>
        <a:p>
          <a:pPr rtl="0"/>
          <a:r>
            <a:rPr lang="en-ZA" sz="2000" b="0" dirty="0">
              <a:solidFill>
                <a:schemeClr val="bg1"/>
              </a:solidFill>
            </a:rPr>
            <a:t>Assessment of the Capital Funding and financial information contained in each of the current BEPPs</a:t>
          </a:r>
        </a:p>
        <a:p>
          <a:pPr rtl="0"/>
          <a:r>
            <a:rPr lang="en-ZA" sz="2000" b="0" i="1" dirty="0">
              <a:solidFill>
                <a:schemeClr val="bg1"/>
              </a:solidFill>
            </a:rPr>
            <a:t>* (information that would attract funders and private investors to invest in the BEPP Project pipeline)</a:t>
          </a:r>
          <a:endParaRPr lang="en-US" sz="2000" i="1" dirty="0">
            <a:solidFill>
              <a:schemeClr val="bg1"/>
            </a:solidFill>
          </a:endParaRPr>
        </a:p>
      </dgm:t>
    </dgm:pt>
    <dgm:pt modelId="{D5925139-D078-471B-8D96-BE12561EEFA7}" type="parTrans" cxnId="{7FFFF7B0-08CA-4F50-A561-E2E977A7D342}">
      <dgm:prSet/>
      <dgm:spPr/>
      <dgm:t>
        <a:bodyPr/>
        <a:lstStyle/>
        <a:p>
          <a:endParaRPr lang="en-US"/>
        </a:p>
      </dgm:t>
    </dgm:pt>
    <dgm:pt modelId="{C6809D4D-569E-4D56-B9DD-307D13F5882A}" type="sibTrans" cxnId="{7FFFF7B0-08CA-4F50-A561-E2E977A7D342}">
      <dgm:prSet/>
      <dgm:spPr>
        <a:solidFill>
          <a:schemeClr val="accent6">
            <a:lumMod val="75000"/>
          </a:schemeClr>
        </a:solidFill>
      </dgm:spPr>
      <dgm:t>
        <a:bodyPr/>
        <a:lstStyle/>
        <a:p>
          <a:endParaRPr lang="en-US" dirty="0"/>
        </a:p>
      </dgm:t>
    </dgm:pt>
    <dgm:pt modelId="{82A50EE9-1962-4C94-9D5A-062E3E19016F}">
      <dgm:prSet custT="1"/>
      <dgm:spPr>
        <a:solidFill>
          <a:schemeClr val="accent6">
            <a:lumMod val="40000"/>
            <a:lumOff val="60000"/>
          </a:schemeClr>
        </a:solidFill>
        <a:scene3d>
          <a:camera prst="orthographicFront"/>
          <a:lightRig rig="threePt" dir="t"/>
        </a:scene3d>
        <a:sp3d>
          <a:bevelT w="114300" prst="artDeco"/>
        </a:sp3d>
      </dgm:spPr>
      <dgm:t>
        <a:bodyPr/>
        <a:lstStyle/>
        <a:p>
          <a:pPr rtl="0"/>
          <a:r>
            <a:rPr lang="en-US" sz="2000" dirty="0">
              <a:solidFill>
                <a:schemeClr val="accent6">
                  <a:lumMod val="75000"/>
                </a:schemeClr>
              </a:solidFill>
            </a:rPr>
            <a:t>Rating of Quality of current BEPPs</a:t>
          </a:r>
        </a:p>
      </dgm:t>
    </dgm:pt>
    <dgm:pt modelId="{63379376-1C56-4530-9B07-877E57CDBC1A}" type="parTrans" cxnId="{574DF8BC-5ADB-4E42-9A9A-24EAB7755B0B}">
      <dgm:prSet/>
      <dgm:spPr/>
      <dgm:t>
        <a:bodyPr/>
        <a:lstStyle/>
        <a:p>
          <a:endParaRPr lang="en-US"/>
        </a:p>
      </dgm:t>
    </dgm:pt>
    <dgm:pt modelId="{DADE6DD4-8D76-4D6A-BCFA-205B3B77302E}" type="sibTrans" cxnId="{574DF8BC-5ADB-4E42-9A9A-24EAB7755B0B}">
      <dgm:prSet/>
      <dgm:spPr/>
      <dgm:t>
        <a:bodyPr/>
        <a:lstStyle/>
        <a:p>
          <a:endParaRPr lang="en-US"/>
        </a:p>
      </dgm:t>
    </dgm:pt>
    <dgm:pt modelId="{68598C77-4C8F-448F-A2D4-E88E9358F4B8}">
      <dgm:prSet custT="1"/>
      <dgm:spPr>
        <a:solidFill>
          <a:schemeClr val="accent6">
            <a:lumMod val="60000"/>
            <a:lumOff val="40000"/>
          </a:schemeClr>
        </a:solidFill>
        <a:scene3d>
          <a:camera prst="orthographicFront"/>
          <a:lightRig rig="threePt" dir="t"/>
        </a:scene3d>
        <a:sp3d>
          <a:bevelT w="114300" prst="artDeco"/>
        </a:sp3d>
      </dgm:spPr>
      <dgm:t>
        <a:bodyPr/>
        <a:lstStyle/>
        <a:p>
          <a:pPr rtl="0"/>
          <a:r>
            <a:rPr lang="en-ZA" sz="2000" b="0" dirty="0">
              <a:solidFill>
                <a:schemeClr val="accent6">
                  <a:lumMod val="50000"/>
                </a:schemeClr>
              </a:solidFill>
            </a:rPr>
            <a:t>Recommendations  on key information which should be reflected in the 2017/18 BEPPs </a:t>
          </a:r>
        </a:p>
        <a:p>
          <a:pPr rtl="0"/>
          <a:r>
            <a:rPr lang="en-ZA" sz="2000" b="0" i="1" dirty="0">
              <a:solidFill>
                <a:schemeClr val="accent6">
                  <a:lumMod val="50000"/>
                </a:schemeClr>
              </a:solidFill>
            </a:rPr>
            <a:t>* (to improve the financial closure of the BEPP); and</a:t>
          </a:r>
        </a:p>
        <a:p>
          <a:pPr rtl="0"/>
          <a:r>
            <a:rPr lang="en-ZA" sz="2000" b="0" i="1" dirty="0">
              <a:solidFill>
                <a:schemeClr val="accent6">
                  <a:lumMod val="50000"/>
                </a:schemeClr>
              </a:solidFill>
            </a:rPr>
            <a:t>* (to be financeable and bankable)</a:t>
          </a:r>
          <a:endParaRPr lang="en-US" sz="2000" b="0" i="1" dirty="0">
            <a:solidFill>
              <a:schemeClr val="accent6">
                <a:lumMod val="50000"/>
              </a:schemeClr>
            </a:solidFill>
          </a:endParaRPr>
        </a:p>
      </dgm:t>
    </dgm:pt>
    <dgm:pt modelId="{74280E19-93A8-4ACD-BD1E-2E5B61DD2056}" type="parTrans" cxnId="{63710D12-6AB0-46D6-8C9D-A8FB35A96C7C}">
      <dgm:prSet/>
      <dgm:spPr/>
      <dgm:t>
        <a:bodyPr/>
        <a:lstStyle/>
        <a:p>
          <a:endParaRPr lang="en-US"/>
        </a:p>
      </dgm:t>
    </dgm:pt>
    <dgm:pt modelId="{7ABE9A2A-F8B0-4D7C-80B7-AE555E4431DD}" type="sibTrans" cxnId="{63710D12-6AB0-46D6-8C9D-A8FB35A96C7C}">
      <dgm:prSet/>
      <dgm:spPr>
        <a:solidFill>
          <a:schemeClr val="accent6">
            <a:lumMod val="60000"/>
            <a:lumOff val="40000"/>
          </a:schemeClr>
        </a:solidFill>
      </dgm:spPr>
      <dgm:t>
        <a:bodyPr/>
        <a:lstStyle/>
        <a:p>
          <a:endParaRPr lang="en-US" dirty="0"/>
        </a:p>
      </dgm:t>
    </dgm:pt>
    <dgm:pt modelId="{C6D73A75-BC42-4256-B242-FFF509A17BDC}" type="pres">
      <dgm:prSet presAssocID="{BABF7664-C120-4CDD-B708-3CB7C2E2E534}" presName="Name0" presStyleCnt="0">
        <dgm:presLayoutVars>
          <dgm:dir/>
          <dgm:resizeHandles val="exact"/>
        </dgm:presLayoutVars>
      </dgm:prSet>
      <dgm:spPr/>
      <dgm:t>
        <a:bodyPr/>
        <a:lstStyle/>
        <a:p>
          <a:endParaRPr lang="en-ZA"/>
        </a:p>
      </dgm:t>
    </dgm:pt>
    <dgm:pt modelId="{8F67E9F3-A01D-40E6-A354-ACCDE01A0101}" type="pres">
      <dgm:prSet presAssocID="{8ABD6C50-8A97-4418-B5DB-E5BEA23DE557}" presName="node" presStyleLbl="node1" presStyleIdx="0" presStyleCnt="3" custScaleX="127055" custScaleY="152192">
        <dgm:presLayoutVars>
          <dgm:bulletEnabled val="1"/>
        </dgm:presLayoutVars>
      </dgm:prSet>
      <dgm:spPr/>
      <dgm:t>
        <a:bodyPr/>
        <a:lstStyle/>
        <a:p>
          <a:endParaRPr lang="en-ZA"/>
        </a:p>
      </dgm:t>
    </dgm:pt>
    <dgm:pt modelId="{CEFFE647-7801-40BA-8A08-F033B31CB9A4}" type="pres">
      <dgm:prSet presAssocID="{C6809D4D-569E-4D56-B9DD-307D13F5882A}" presName="sibTrans" presStyleLbl="sibTrans2D1" presStyleIdx="0" presStyleCnt="2"/>
      <dgm:spPr/>
      <dgm:t>
        <a:bodyPr/>
        <a:lstStyle/>
        <a:p>
          <a:endParaRPr lang="en-ZA"/>
        </a:p>
      </dgm:t>
    </dgm:pt>
    <dgm:pt modelId="{ACE05E08-EDDA-44F7-9C1E-1F3165616C3C}" type="pres">
      <dgm:prSet presAssocID="{C6809D4D-569E-4D56-B9DD-307D13F5882A}" presName="connectorText" presStyleLbl="sibTrans2D1" presStyleIdx="0" presStyleCnt="2"/>
      <dgm:spPr/>
      <dgm:t>
        <a:bodyPr/>
        <a:lstStyle/>
        <a:p>
          <a:endParaRPr lang="en-ZA"/>
        </a:p>
      </dgm:t>
    </dgm:pt>
    <dgm:pt modelId="{87138F6F-F1DF-49B8-B9E8-0FAB838784F8}" type="pres">
      <dgm:prSet presAssocID="{68598C77-4C8F-448F-A2D4-E88E9358F4B8}" presName="node" presStyleLbl="node1" presStyleIdx="1" presStyleCnt="3" custScaleX="120354" custScaleY="152192">
        <dgm:presLayoutVars>
          <dgm:bulletEnabled val="1"/>
        </dgm:presLayoutVars>
      </dgm:prSet>
      <dgm:spPr/>
      <dgm:t>
        <a:bodyPr/>
        <a:lstStyle/>
        <a:p>
          <a:endParaRPr lang="en-ZA"/>
        </a:p>
      </dgm:t>
    </dgm:pt>
    <dgm:pt modelId="{CB375AD2-B4F8-4132-9B81-54C31830F4C1}" type="pres">
      <dgm:prSet presAssocID="{7ABE9A2A-F8B0-4D7C-80B7-AE555E4431DD}" presName="sibTrans" presStyleLbl="sibTrans2D1" presStyleIdx="1" presStyleCnt="2"/>
      <dgm:spPr/>
      <dgm:t>
        <a:bodyPr/>
        <a:lstStyle/>
        <a:p>
          <a:endParaRPr lang="en-ZA"/>
        </a:p>
      </dgm:t>
    </dgm:pt>
    <dgm:pt modelId="{FE8AD05D-9715-4B64-83A7-5CE65F2AC11D}" type="pres">
      <dgm:prSet presAssocID="{7ABE9A2A-F8B0-4D7C-80B7-AE555E4431DD}" presName="connectorText" presStyleLbl="sibTrans2D1" presStyleIdx="1" presStyleCnt="2"/>
      <dgm:spPr/>
      <dgm:t>
        <a:bodyPr/>
        <a:lstStyle/>
        <a:p>
          <a:endParaRPr lang="en-ZA"/>
        </a:p>
      </dgm:t>
    </dgm:pt>
    <dgm:pt modelId="{3BF8712E-4612-4687-A3E8-485D148DC7FB}" type="pres">
      <dgm:prSet presAssocID="{82A50EE9-1962-4C94-9D5A-062E3E19016F}" presName="node" presStyleLbl="node1" presStyleIdx="2" presStyleCnt="3" custScaleX="114263" custScaleY="152192">
        <dgm:presLayoutVars>
          <dgm:bulletEnabled val="1"/>
        </dgm:presLayoutVars>
      </dgm:prSet>
      <dgm:spPr/>
      <dgm:t>
        <a:bodyPr/>
        <a:lstStyle/>
        <a:p>
          <a:endParaRPr lang="en-ZA"/>
        </a:p>
      </dgm:t>
    </dgm:pt>
  </dgm:ptLst>
  <dgm:cxnLst>
    <dgm:cxn modelId="{03776AB6-22E8-4DEA-B200-9675624AEAB7}" type="presOf" srcId="{8ABD6C50-8A97-4418-B5DB-E5BEA23DE557}" destId="{8F67E9F3-A01D-40E6-A354-ACCDE01A0101}" srcOrd="0" destOrd="0" presId="urn:microsoft.com/office/officeart/2005/8/layout/process1"/>
    <dgm:cxn modelId="{63710D12-6AB0-46D6-8C9D-A8FB35A96C7C}" srcId="{BABF7664-C120-4CDD-B708-3CB7C2E2E534}" destId="{68598C77-4C8F-448F-A2D4-E88E9358F4B8}" srcOrd="1" destOrd="0" parTransId="{74280E19-93A8-4ACD-BD1E-2E5B61DD2056}" sibTransId="{7ABE9A2A-F8B0-4D7C-80B7-AE555E4431DD}"/>
    <dgm:cxn modelId="{B6C36098-BC21-4CCC-91A5-E941DABFDC4D}" type="presOf" srcId="{7ABE9A2A-F8B0-4D7C-80B7-AE555E4431DD}" destId="{FE8AD05D-9715-4B64-83A7-5CE65F2AC11D}" srcOrd="1" destOrd="0" presId="urn:microsoft.com/office/officeart/2005/8/layout/process1"/>
    <dgm:cxn modelId="{7FFFF7B0-08CA-4F50-A561-E2E977A7D342}" srcId="{BABF7664-C120-4CDD-B708-3CB7C2E2E534}" destId="{8ABD6C50-8A97-4418-B5DB-E5BEA23DE557}" srcOrd="0" destOrd="0" parTransId="{D5925139-D078-471B-8D96-BE12561EEFA7}" sibTransId="{C6809D4D-569E-4D56-B9DD-307D13F5882A}"/>
    <dgm:cxn modelId="{51B62F41-5841-42AE-89C9-6814B3AD466C}" type="presOf" srcId="{C6809D4D-569E-4D56-B9DD-307D13F5882A}" destId="{ACE05E08-EDDA-44F7-9C1E-1F3165616C3C}" srcOrd="1" destOrd="0" presId="urn:microsoft.com/office/officeart/2005/8/layout/process1"/>
    <dgm:cxn modelId="{A2E94682-D93C-42BB-A9AA-0CBC04975A68}" type="presOf" srcId="{68598C77-4C8F-448F-A2D4-E88E9358F4B8}" destId="{87138F6F-F1DF-49B8-B9E8-0FAB838784F8}" srcOrd="0" destOrd="0" presId="urn:microsoft.com/office/officeart/2005/8/layout/process1"/>
    <dgm:cxn modelId="{574DF8BC-5ADB-4E42-9A9A-24EAB7755B0B}" srcId="{BABF7664-C120-4CDD-B708-3CB7C2E2E534}" destId="{82A50EE9-1962-4C94-9D5A-062E3E19016F}" srcOrd="2" destOrd="0" parTransId="{63379376-1C56-4530-9B07-877E57CDBC1A}" sibTransId="{DADE6DD4-8D76-4D6A-BCFA-205B3B77302E}"/>
    <dgm:cxn modelId="{63D42519-8E26-42BA-9E17-A80B722931B2}" type="presOf" srcId="{82A50EE9-1962-4C94-9D5A-062E3E19016F}" destId="{3BF8712E-4612-4687-A3E8-485D148DC7FB}" srcOrd="0" destOrd="0" presId="urn:microsoft.com/office/officeart/2005/8/layout/process1"/>
    <dgm:cxn modelId="{A589CA00-5B2F-4898-9D03-10F62F7A0D18}" type="presOf" srcId="{7ABE9A2A-F8B0-4D7C-80B7-AE555E4431DD}" destId="{CB375AD2-B4F8-4132-9B81-54C31830F4C1}" srcOrd="0" destOrd="0" presId="urn:microsoft.com/office/officeart/2005/8/layout/process1"/>
    <dgm:cxn modelId="{C35B47FA-EF34-4EA6-A489-A7D9685B253E}" type="presOf" srcId="{C6809D4D-569E-4D56-B9DD-307D13F5882A}" destId="{CEFFE647-7801-40BA-8A08-F033B31CB9A4}" srcOrd="0" destOrd="0" presId="urn:microsoft.com/office/officeart/2005/8/layout/process1"/>
    <dgm:cxn modelId="{843B0E83-3FB6-4681-900C-00DDBEF7C9DA}" type="presOf" srcId="{BABF7664-C120-4CDD-B708-3CB7C2E2E534}" destId="{C6D73A75-BC42-4256-B242-FFF509A17BDC}" srcOrd="0" destOrd="0" presId="urn:microsoft.com/office/officeart/2005/8/layout/process1"/>
    <dgm:cxn modelId="{9E8BB671-D3B9-41EC-9987-8AFC794C937C}" type="presParOf" srcId="{C6D73A75-BC42-4256-B242-FFF509A17BDC}" destId="{8F67E9F3-A01D-40E6-A354-ACCDE01A0101}" srcOrd="0" destOrd="0" presId="urn:microsoft.com/office/officeart/2005/8/layout/process1"/>
    <dgm:cxn modelId="{E5548A77-4AEA-406E-A8A7-D29E4D762CD5}" type="presParOf" srcId="{C6D73A75-BC42-4256-B242-FFF509A17BDC}" destId="{CEFFE647-7801-40BA-8A08-F033B31CB9A4}" srcOrd="1" destOrd="0" presId="urn:microsoft.com/office/officeart/2005/8/layout/process1"/>
    <dgm:cxn modelId="{94DDD8E4-DE70-42E6-8139-E68039850BAF}" type="presParOf" srcId="{CEFFE647-7801-40BA-8A08-F033B31CB9A4}" destId="{ACE05E08-EDDA-44F7-9C1E-1F3165616C3C}" srcOrd="0" destOrd="0" presId="urn:microsoft.com/office/officeart/2005/8/layout/process1"/>
    <dgm:cxn modelId="{5E9F03A9-6522-4CE6-AF86-C7A9E93FA21E}" type="presParOf" srcId="{C6D73A75-BC42-4256-B242-FFF509A17BDC}" destId="{87138F6F-F1DF-49B8-B9E8-0FAB838784F8}" srcOrd="2" destOrd="0" presId="urn:microsoft.com/office/officeart/2005/8/layout/process1"/>
    <dgm:cxn modelId="{D22E4CF0-A210-4C13-A477-CCFFE2110E09}" type="presParOf" srcId="{C6D73A75-BC42-4256-B242-FFF509A17BDC}" destId="{CB375AD2-B4F8-4132-9B81-54C31830F4C1}" srcOrd="3" destOrd="0" presId="urn:microsoft.com/office/officeart/2005/8/layout/process1"/>
    <dgm:cxn modelId="{296CD7FB-E738-4B5E-8A5F-ECE824FE88F9}" type="presParOf" srcId="{CB375AD2-B4F8-4132-9B81-54C31830F4C1}" destId="{FE8AD05D-9715-4B64-83A7-5CE65F2AC11D}" srcOrd="0" destOrd="0" presId="urn:microsoft.com/office/officeart/2005/8/layout/process1"/>
    <dgm:cxn modelId="{98A29FFA-E9FF-400D-AFD3-38CEF11DEB13}" type="presParOf" srcId="{C6D73A75-BC42-4256-B242-FFF509A17BDC}" destId="{3BF8712E-4612-4687-A3E8-485D148DC7F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FC64FA-B6E3-4821-94F5-677D47D11DA8}"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78C60E87-F786-4D69-A960-D70E233A67BB}">
      <dgm:prSet/>
      <dgm:spPr>
        <a:solidFill>
          <a:schemeClr val="accent3">
            <a:lumMod val="75000"/>
          </a:schemeClr>
        </a:solidFill>
        <a:scene3d>
          <a:camera prst="orthographicFront"/>
          <a:lightRig rig="threePt" dir="t"/>
        </a:scene3d>
        <a:sp3d>
          <a:bevelT w="139700" prst="cross"/>
        </a:sp3d>
      </dgm:spPr>
      <dgm:t>
        <a:bodyPr/>
        <a:lstStyle/>
        <a:p>
          <a:pPr rtl="0"/>
          <a:r>
            <a:rPr lang="en-US" b="0" i="1" dirty="0"/>
            <a:t>Bankability</a:t>
          </a:r>
          <a:r>
            <a:rPr lang="en-US" b="0" dirty="0"/>
            <a:t> simply means </a:t>
          </a:r>
          <a:r>
            <a:rPr lang="en-US" b="0" i="1" dirty="0"/>
            <a:t>lenders are comfortable to lend money </a:t>
          </a:r>
          <a:r>
            <a:rPr lang="en-US" b="0" dirty="0"/>
            <a:t>to the project because it is:-</a:t>
          </a:r>
          <a:endParaRPr lang="en-US" dirty="0"/>
        </a:p>
      </dgm:t>
    </dgm:pt>
    <dgm:pt modelId="{93F94931-A0D0-4602-9432-94F105C3AC85}" type="parTrans" cxnId="{EE8657DE-44DC-4D7E-82B2-4C09B4B8D6C6}">
      <dgm:prSet/>
      <dgm:spPr/>
      <dgm:t>
        <a:bodyPr/>
        <a:lstStyle/>
        <a:p>
          <a:endParaRPr lang="en-US"/>
        </a:p>
      </dgm:t>
    </dgm:pt>
    <dgm:pt modelId="{06C5C7A4-B0A5-4F75-9CDE-C61CF6E5FCD3}" type="sibTrans" cxnId="{EE8657DE-44DC-4D7E-82B2-4C09B4B8D6C6}">
      <dgm:prSet/>
      <dgm:spPr/>
      <dgm:t>
        <a:bodyPr/>
        <a:lstStyle/>
        <a:p>
          <a:endParaRPr lang="en-US"/>
        </a:p>
      </dgm:t>
    </dgm:pt>
    <dgm:pt modelId="{AF4E0ADD-4329-4A62-A44C-2D5325A39666}">
      <dgm:prSet custT="1"/>
      <dgm:spPr>
        <a:solidFill>
          <a:srgbClr val="92D050">
            <a:alpha val="90000"/>
          </a:srgbClr>
        </a:solidFill>
        <a:ln w="25400" cap="flat" cmpd="sng" algn="ctr">
          <a:solidFill>
            <a:srgbClr val="9BBB59">
              <a:alpha val="90000"/>
              <a:tint val="40000"/>
              <a:hueOff val="0"/>
              <a:satOff val="0"/>
              <a:lumOff val="0"/>
              <a:alphaOff val="0"/>
            </a:srgbClr>
          </a:solidFill>
          <a:prstDash val="solid"/>
        </a:ln>
        <a:effectLst/>
        <a:scene3d>
          <a:camera prst="orthographicFront"/>
          <a:lightRig rig="threePt" dir="t"/>
        </a:scene3d>
        <a:sp3d>
          <a:bevelT w="152400" h="50800" prst="softRound"/>
        </a:sp3d>
      </dgm:spPr>
      <dgm:t>
        <a:bodyPr spcFirstLastPara="0" vert="horz" wrap="square" lIns="247650" tIns="123825" rIns="247650" bIns="123825" numCol="1" spcCol="1270" anchor="ctr" anchorCtr="0"/>
        <a:lstStyle/>
        <a:p>
          <a:pPr marL="171450" lvl="1" indent="-171450" algn="just" defTabSz="711200" rtl="0">
            <a:lnSpc>
              <a:spcPct val="90000"/>
            </a:lnSpc>
            <a:spcBef>
              <a:spcPct val="0"/>
            </a:spcBef>
            <a:spcAft>
              <a:spcPct val="15000"/>
            </a:spcAft>
            <a:buChar char="•"/>
          </a:pPr>
          <a:r>
            <a:rPr lang="en-US" sz="1600" b="0" kern="1200" dirty="0">
              <a:solidFill>
                <a:prstClr val="black">
                  <a:hueOff val="0"/>
                  <a:satOff val="0"/>
                  <a:lumOff val="0"/>
                  <a:alphaOff val="0"/>
                </a:prstClr>
              </a:solidFill>
              <a:latin typeface="Calibri"/>
              <a:ea typeface="+mn-ea"/>
              <a:cs typeface="+mn-cs"/>
            </a:rPr>
            <a:t>Underpinned by sound financial and market information, which means it’s able to generate enough cash flows to service the financing and still be profitable</a:t>
          </a:r>
        </a:p>
      </dgm:t>
    </dgm:pt>
    <dgm:pt modelId="{2700D54E-3D38-45D6-94BD-4E12DDB6127E}" type="parTrans" cxnId="{95C910C3-32E7-41DF-93D8-9CE794722A8A}">
      <dgm:prSet/>
      <dgm:spPr/>
      <dgm:t>
        <a:bodyPr/>
        <a:lstStyle/>
        <a:p>
          <a:endParaRPr lang="en-US"/>
        </a:p>
      </dgm:t>
    </dgm:pt>
    <dgm:pt modelId="{CCB873BC-CE36-42EC-B81E-A84680BB4456}" type="sibTrans" cxnId="{95C910C3-32E7-41DF-93D8-9CE794722A8A}">
      <dgm:prSet/>
      <dgm:spPr/>
      <dgm:t>
        <a:bodyPr/>
        <a:lstStyle/>
        <a:p>
          <a:endParaRPr lang="en-US"/>
        </a:p>
      </dgm:t>
    </dgm:pt>
    <dgm:pt modelId="{0387E600-26DF-43D3-91BD-94A007E454BB}">
      <dgm:prSet custT="1"/>
      <dgm:spPr>
        <a:solidFill>
          <a:srgbClr val="92D050">
            <a:alpha val="90000"/>
          </a:srgbClr>
        </a:solidFill>
        <a:ln w="25400" cap="flat" cmpd="sng" algn="ctr">
          <a:solidFill>
            <a:srgbClr val="9BBB59">
              <a:alpha val="90000"/>
              <a:tint val="40000"/>
              <a:hueOff val="0"/>
              <a:satOff val="0"/>
              <a:lumOff val="0"/>
              <a:alphaOff val="0"/>
            </a:srgbClr>
          </a:solidFill>
          <a:prstDash val="solid"/>
        </a:ln>
        <a:effectLst/>
        <a:scene3d>
          <a:camera prst="orthographicFront"/>
          <a:lightRig rig="threePt" dir="t"/>
        </a:scene3d>
        <a:sp3d>
          <a:bevelT w="152400" h="50800" prst="softRound"/>
        </a:sp3d>
      </dgm:spPr>
      <dgm:t>
        <a:bodyPr spcFirstLastPara="0" vert="horz" wrap="square" lIns="247650" tIns="123825" rIns="247650" bIns="123825" numCol="1" spcCol="1270" anchor="ctr" anchorCtr="0"/>
        <a:lstStyle/>
        <a:p>
          <a:pPr marL="171450" lvl="1" indent="-171450" algn="just" defTabSz="711200" rtl="0">
            <a:lnSpc>
              <a:spcPct val="90000"/>
            </a:lnSpc>
            <a:spcBef>
              <a:spcPct val="0"/>
            </a:spcBef>
            <a:spcAft>
              <a:spcPct val="15000"/>
            </a:spcAft>
            <a:buChar char="•"/>
          </a:pPr>
          <a:r>
            <a:rPr lang="en-US" sz="1600" b="0" kern="1200" dirty="0">
              <a:solidFill>
                <a:prstClr val="black">
                  <a:hueOff val="0"/>
                  <a:satOff val="0"/>
                  <a:lumOff val="0"/>
                  <a:alphaOff val="0"/>
                </a:prstClr>
              </a:solidFill>
              <a:latin typeface="Calibri"/>
              <a:ea typeface="+mn-ea"/>
              <a:cs typeface="+mn-cs"/>
            </a:rPr>
            <a:t>Underpinned by sound technical and institutional arrangements which gives it longevity and sustainability</a:t>
          </a:r>
        </a:p>
      </dgm:t>
    </dgm:pt>
    <dgm:pt modelId="{DF7E6155-8258-444B-A3EF-2901DE987F9C}" type="parTrans" cxnId="{1204D19E-5264-4DD2-A541-BF8E011F9F69}">
      <dgm:prSet/>
      <dgm:spPr/>
      <dgm:t>
        <a:bodyPr/>
        <a:lstStyle/>
        <a:p>
          <a:endParaRPr lang="en-US"/>
        </a:p>
      </dgm:t>
    </dgm:pt>
    <dgm:pt modelId="{D0CB9248-B160-4333-865D-84DAD4822E85}" type="sibTrans" cxnId="{1204D19E-5264-4DD2-A541-BF8E011F9F69}">
      <dgm:prSet/>
      <dgm:spPr/>
      <dgm:t>
        <a:bodyPr/>
        <a:lstStyle/>
        <a:p>
          <a:endParaRPr lang="en-US"/>
        </a:p>
      </dgm:t>
    </dgm:pt>
    <dgm:pt modelId="{21221FAD-0273-478B-A73E-315EEB2180A2}">
      <dgm:prSet/>
      <dgm:spPr>
        <a:solidFill>
          <a:schemeClr val="accent3">
            <a:lumMod val="75000"/>
          </a:schemeClr>
        </a:solidFill>
        <a:scene3d>
          <a:camera prst="orthographicFront"/>
          <a:lightRig rig="threePt" dir="t"/>
        </a:scene3d>
        <a:sp3d>
          <a:bevelT prst="convex"/>
        </a:sp3d>
      </dgm:spPr>
      <dgm:t>
        <a:bodyPr/>
        <a:lstStyle/>
        <a:p>
          <a:pPr rtl="0"/>
          <a:r>
            <a:rPr lang="en-US" b="0" dirty="0"/>
            <a:t>In order to do a </a:t>
          </a:r>
          <a:r>
            <a:rPr lang="en-US" b="1" dirty="0"/>
            <a:t>Bankability Assessment</a:t>
          </a:r>
          <a:r>
            <a:rPr lang="en-US" b="0" dirty="0"/>
            <a:t>, evidence of the following is required:-</a:t>
          </a:r>
          <a:endParaRPr lang="en-US" dirty="0"/>
        </a:p>
      </dgm:t>
    </dgm:pt>
    <dgm:pt modelId="{5E28A48C-90B0-48D6-9334-61C741FF2628}" type="parTrans" cxnId="{29951BAF-D5B5-43F8-8B4A-2447C9E8A74A}">
      <dgm:prSet/>
      <dgm:spPr/>
      <dgm:t>
        <a:bodyPr/>
        <a:lstStyle/>
        <a:p>
          <a:endParaRPr lang="en-US"/>
        </a:p>
      </dgm:t>
    </dgm:pt>
    <dgm:pt modelId="{962F8475-B248-49E4-8205-FA5D16971569}" type="sibTrans" cxnId="{29951BAF-D5B5-43F8-8B4A-2447C9E8A74A}">
      <dgm:prSet/>
      <dgm:spPr/>
      <dgm:t>
        <a:bodyPr/>
        <a:lstStyle/>
        <a:p>
          <a:endParaRPr lang="en-US"/>
        </a:p>
      </dgm:t>
    </dgm:pt>
    <dgm:pt modelId="{ADBA921F-E174-4FD2-9E5F-D705647F708C}">
      <dgm:prSet custT="1"/>
      <dgm:spPr>
        <a:solidFill>
          <a:srgbClr val="92D050">
            <a:alpha val="90000"/>
          </a:srgbClr>
        </a:solidFill>
        <a:ln w="25400" cap="flat" cmpd="sng" algn="ctr">
          <a:solidFill>
            <a:srgbClr val="9BBB59">
              <a:alpha val="90000"/>
              <a:tint val="40000"/>
              <a:hueOff val="0"/>
              <a:satOff val="0"/>
              <a:lumOff val="0"/>
              <a:alphaOff val="0"/>
            </a:srgbClr>
          </a:solidFill>
          <a:prstDash val="solid"/>
        </a:ln>
        <a:effectLst/>
        <a:scene3d>
          <a:camera prst="orthographicFront"/>
          <a:lightRig rig="threePt" dir="t"/>
        </a:scene3d>
        <a:sp3d>
          <a:bevelT w="152400" h="50800" prst="softRound"/>
        </a:sp3d>
      </dgm:spPr>
      <dgm:t>
        <a:bodyPr spcFirstLastPara="0" vert="horz" wrap="square" lIns="247650" tIns="123825" rIns="247650" bIns="123825" numCol="1" spcCol="1270" anchor="ctr" anchorCtr="0"/>
        <a:lstStyle/>
        <a:p>
          <a:pPr algn="just" rtl="0"/>
          <a:r>
            <a:rPr lang="en-US" sz="1600" b="0" kern="1200" dirty="0">
              <a:solidFill>
                <a:prstClr val="black">
                  <a:hueOff val="0"/>
                  <a:satOff val="0"/>
                  <a:lumOff val="0"/>
                  <a:alphaOff val="0"/>
                </a:prstClr>
              </a:solidFill>
              <a:latin typeface="Calibri"/>
              <a:ea typeface="+mn-ea"/>
              <a:cs typeface="+mn-cs"/>
            </a:rPr>
            <a:t>Appropriately </a:t>
          </a:r>
          <a:r>
            <a:rPr lang="en-US" sz="1600" b="0" i="1" kern="1200" dirty="0">
              <a:solidFill>
                <a:prstClr val="black">
                  <a:hueOff val="0"/>
                  <a:satOff val="0"/>
                  <a:lumOff val="0"/>
                  <a:alphaOff val="0"/>
                </a:prstClr>
              </a:solidFill>
              <a:latin typeface="Calibri"/>
              <a:ea typeface="+mn-ea"/>
              <a:cs typeface="+mn-cs"/>
            </a:rPr>
            <a:t>formulated, designed and structured </a:t>
          </a:r>
          <a:r>
            <a:rPr lang="en-US" sz="1600" b="0" kern="1200" dirty="0">
              <a:solidFill>
                <a:prstClr val="black">
                  <a:hueOff val="0"/>
                  <a:satOff val="0"/>
                  <a:lumOff val="0"/>
                  <a:alphaOff val="0"/>
                </a:prstClr>
              </a:solidFill>
              <a:latin typeface="Calibri"/>
              <a:ea typeface="+mn-ea"/>
              <a:cs typeface="+mn-cs"/>
            </a:rPr>
            <a:t>plan for the infrastructure to be provided (e.g. as a PPP, Corporate, Project Finance or a hybrid– </a:t>
          </a:r>
          <a:r>
            <a:rPr lang="en-US" sz="1600" b="1" i="1" kern="1200" dirty="0">
              <a:solidFill>
                <a:prstClr val="black">
                  <a:hueOff val="0"/>
                  <a:satOff val="0"/>
                  <a:lumOff val="0"/>
                  <a:alphaOff val="0"/>
                </a:prstClr>
              </a:solidFill>
              <a:latin typeface="Calibri"/>
              <a:ea typeface="+mn-ea"/>
              <a:cs typeface="+mn-cs"/>
            </a:rPr>
            <a:t>Business Plan</a:t>
          </a:r>
        </a:p>
      </dgm:t>
    </dgm:pt>
    <dgm:pt modelId="{6842E6CC-5D6F-4342-91BF-5516E5998277}" type="parTrans" cxnId="{DD7B4DDE-B3B3-419B-B83D-B294773A395C}">
      <dgm:prSet/>
      <dgm:spPr/>
      <dgm:t>
        <a:bodyPr/>
        <a:lstStyle/>
        <a:p>
          <a:endParaRPr lang="en-US"/>
        </a:p>
      </dgm:t>
    </dgm:pt>
    <dgm:pt modelId="{B7C597CD-BEDB-43F3-B59C-601F05AEDB9D}" type="sibTrans" cxnId="{DD7B4DDE-B3B3-419B-B83D-B294773A395C}">
      <dgm:prSet/>
      <dgm:spPr/>
      <dgm:t>
        <a:bodyPr/>
        <a:lstStyle/>
        <a:p>
          <a:endParaRPr lang="en-US"/>
        </a:p>
      </dgm:t>
    </dgm:pt>
    <dgm:pt modelId="{3E518019-647A-4510-A131-645EBA100EE0}">
      <dgm:prSet custT="1"/>
      <dgm:spPr>
        <a:solidFill>
          <a:srgbClr val="92D050">
            <a:alpha val="90000"/>
          </a:srgbClr>
        </a:solidFill>
        <a:ln w="25400" cap="flat" cmpd="sng" algn="ctr">
          <a:solidFill>
            <a:srgbClr val="9BBB59">
              <a:alpha val="90000"/>
              <a:tint val="40000"/>
              <a:hueOff val="0"/>
              <a:satOff val="0"/>
              <a:lumOff val="0"/>
              <a:alphaOff val="0"/>
            </a:srgbClr>
          </a:solidFill>
          <a:prstDash val="solid"/>
        </a:ln>
        <a:effectLst/>
        <a:scene3d>
          <a:camera prst="orthographicFront"/>
          <a:lightRig rig="threePt" dir="t"/>
        </a:scene3d>
        <a:sp3d>
          <a:bevelT w="152400" h="50800" prst="softRound"/>
        </a:sp3d>
      </dgm:spPr>
      <dgm:t>
        <a:bodyPr spcFirstLastPara="0" vert="horz" wrap="square" lIns="247650" tIns="123825" rIns="247650" bIns="123825" numCol="1" spcCol="1270" anchor="ctr" anchorCtr="0"/>
        <a:lstStyle/>
        <a:p>
          <a:pPr algn="just" rtl="0"/>
          <a:r>
            <a:rPr lang="en-US" sz="1600" b="0" kern="1200" dirty="0">
              <a:solidFill>
                <a:prstClr val="black">
                  <a:hueOff val="0"/>
                  <a:satOff val="0"/>
                  <a:lumOff val="0"/>
                  <a:alphaOff val="0"/>
                </a:prstClr>
              </a:solidFill>
              <a:latin typeface="Calibri"/>
              <a:ea typeface="+mn-ea"/>
              <a:cs typeface="+mn-cs"/>
            </a:rPr>
            <a:t>Sufficient </a:t>
          </a:r>
          <a:r>
            <a:rPr lang="en-US" sz="1600" b="0" i="1" kern="1200" dirty="0">
              <a:solidFill>
                <a:prstClr val="black">
                  <a:hueOff val="0"/>
                  <a:satOff val="0"/>
                  <a:lumOff val="0"/>
                  <a:alphaOff val="0"/>
                </a:prstClr>
              </a:solidFill>
              <a:latin typeface="Calibri"/>
              <a:ea typeface="+mn-ea"/>
              <a:cs typeface="+mn-cs"/>
            </a:rPr>
            <a:t>technical studies and investigations </a:t>
          </a:r>
          <a:r>
            <a:rPr lang="en-US" sz="1600" b="0" kern="1200" dirty="0">
              <a:solidFill>
                <a:prstClr val="black">
                  <a:hueOff val="0"/>
                  <a:satOff val="0"/>
                  <a:lumOff val="0"/>
                  <a:alphaOff val="0"/>
                </a:prstClr>
              </a:solidFill>
              <a:latin typeface="Calibri"/>
              <a:ea typeface="+mn-ea"/>
              <a:cs typeface="+mn-cs"/>
            </a:rPr>
            <a:t>to ensure accurate cost estimates and to address the project risks.  - </a:t>
          </a:r>
          <a:r>
            <a:rPr lang="en-US" sz="1600" b="1" i="1" kern="1200" dirty="0">
              <a:solidFill>
                <a:prstClr val="black">
                  <a:hueOff val="0"/>
                  <a:satOff val="0"/>
                  <a:lumOff val="0"/>
                  <a:alphaOff val="0"/>
                </a:prstClr>
              </a:solidFill>
              <a:latin typeface="Calibri"/>
              <a:ea typeface="+mn-ea"/>
              <a:cs typeface="+mn-cs"/>
            </a:rPr>
            <a:t>Pre-feasibility Studies/Concept Plans</a:t>
          </a:r>
        </a:p>
      </dgm:t>
    </dgm:pt>
    <dgm:pt modelId="{5A4F7259-9B7B-4F9A-A9AC-46C52BCBCD66}" type="parTrans" cxnId="{066B6309-F92D-41F0-95D6-4964BC512A42}">
      <dgm:prSet/>
      <dgm:spPr/>
      <dgm:t>
        <a:bodyPr/>
        <a:lstStyle/>
        <a:p>
          <a:endParaRPr lang="en-US"/>
        </a:p>
      </dgm:t>
    </dgm:pt>
    <dgm:pt modelId="{8A82C541-04E4-468C-9CB0-D21B4EC5DAF4}" type="sibTrans" cxnId="{066B6309-F92D-41F0-95D6-4964BC512A42}">
      <dgm:prSet/>
      <dgm:spPr/>
      <dgm:t>
        <a:bodyPr/>
        <a:lstStyle/>
        <a:p>
          <a:endParaRPr lang="en-US"/>
        </a:p>
      </dgm:t>
    </dgm:pt>
    <dgm:pt modelId="{EBA017B3-8C65-4F00-AD61-229F76F2CF8A}">
      <dgm:prSet custT="1"/>
      <dgm:spPr>
        <a:solidFill>
          <a:srgbClr val="92D050">
            <a:alpha val="90000"/>
          </a:srgbClr>
        </a:solidFill>
        <a:ln w="25400" cap="flat" cmpd="sng" algn="ctr">
          <a:solidFill>
            <a:srgbClr val="9BBB59">
              <a:alpha val="90000"/>
              <a:tint val="40000"/>
              <a:hueOff val="0"/>
              <a:satOff val="0"/>
              <a:lumOff val="0"/>
              <a:alphaOff val="0"/>
            </a:srgbClr>
          </a:solidFill>
          <a:prstDash val="solid"/>
        </a:ln>
        <a:effectLst/>
        <a:scene3d>
          <a:camera prst="orthographicFront"/>
          <a:lightRig rig="threePt" dir="t"/>
        </a:scene3d>
        <a:sp3d>
          <a:bevelT w="152400" h="50800" prst="softRound"/>
        </a:sp3d>
      </dgm:spPr>
      <dgm:t>
        <a:bodyPr spcFirstLastPara="0" vert="horz" wrap="square" lIns="247650" tIns="123825" rIns="247650" bIns="123825" numCol="1" spcCol="1270" anchor="ctr" anchorCtr="0"/>
        <a:lstStyle/>
        <a:p>
          <a:pPr algn="just" rtl="0"/>
          <a:r>
            <a:rPr lang="en-US" sz="1600" b="0" kern="1200" dirty="0">
              <a:solidFill>
                <a:prstClr val="black">
                  <a:hueOff val="0"/>
                  <a:satOff val="0"/>
                  <a:lumOff val="0"/>
                  <a:alphaOff val="0"/>
                </a:prstClr>
              </a:solidFill>
              <a:latin typeface="Calibri"/>
              <a:ea typeface="+mn-ea"/>
              <a:cs typeface="+mn-cs"/>
            </a:rPr>
            <a:t>The project design and structure should address all the major </a:t>
          </a:r>
          <a:r>
            <a:rPr lang="en-US" sz="1600" b="0" i="1" kern="1200" dirty="0">
              <a:solidFill>
                <a:prstClr val="black">
                  <a:hueOff val="0"/>
                  <a:satOff val="0"/>
                  <a:lumOff val="0"/>
                  <a:alphaOff val="0"/>
                </a:prstClr>
              </a:solidFill>
              <a:latin typeface="Calibri"/>
              <a:ea typeface="+mn-ea"/>
              <a:cs typeface="+mn-cs"/>
            </a:rPr>
            <a:t>project risks </a:t>
          </a:r>
          <a:r>
            <a:rPr lang="en-US" sz="1600" b="0" kern="1200" dirty="0">
              <a:solidFill>
                <a:prstClr val="black">
                  <a:hueOff val="0"/>
                  <a:satOff val="0"/>
                  <a:lumOff val="0"/>
                  <a:alphaOff val="0"/>
                </a:prstClr>
              </a:solidFill>
              <a:latin typeface="Calibri"/>
              <a:ea typeface="+mn-ea"/>
              <a:cs typeface="+mn-cs"/>
            </a:rPr>
            <a:t>(with risks allocated to the parties most suitable to mitigate the risk). </a:t>
          </a:r>
          <a:r>
            <a:rPr lang="en-US" sz="1600" b="1" i="1" kern="1200" dirty="0">
              <a:solidFill>
                <a:prstClr val="black">
                  <a:hueOff val="0"/>
                  <a:satOff val="0"/>
                  <a:lumOff val="0"/>
                  <a:alphaOff val="0"/>
                </a:prstClr>
              </a:solidFill>
              <a:latin typeface="Calibri"/>
              <a:ea typeface="+mn-ea"/>
              <a:cs typeface="+mn-cs"/>
            </a:rPr>
            <a:t>Business Plan</a:t>
          </a:r>
        </a:p>
      </dgm:t>
    </dgm:pt>
    <dgm:pt modelId="{7509DE5D-D549-41CA-804C-2E638042DE37}" type="parTrans" cxnId="{987E095C-781D-4C17-95C3-A23665316330}">
      <dgm:prSet/>
      <dgm:spPr/>
      <dgm:t>
        <a:bodyPr/>
        <a:lstStyle/>
        <a:p>
          <a:endParaRPr lang="en-US"/>
        </a:p>
      </dgm:t>
    </dgm:pt>
    <dgm:pt modelId="{F95895E9-9AF9-4C11-B319-E1675B59DB1F}" type="sibTrans" cxnId="{987E095C-781D-4C17-95C3-A23665316330}">
      <dgm:prSet/>
      <dgm:spPr/>
      <dgm:t>
        <a:bodyPr/>
        <a:lstStyle/>
        <a:p>
          <a:endParaRPr lang="en-US"/>
        </a:p>
      </dgm:t>
    </dgm:pt>
    <dgm:pt modelId="{7485115D-C60E-43FA-997F-8ACFB6AB44D5}" type="pres">
      <dgm:prSet presAssocID="{4BFC64FA-B6E3-4821-94F5-677D47D11DA8}" presName="Name0" presStyleCnt="0">
        <dgm:presLayoutVars>
          <dgm:dir/>
          <dgm:animLvl val="lvl"/>
          <dgm:resizeHandles val="exact"/>
        </dgm:presLayoutVars>
      </dgm:prSet>
      <dgm:spPr/>
      <dgm:t>
        <a:bodyPr/>
        <a:lstStyle/>
        <a:p>
          <a:endParaRPr lang="en-ZA"/>
        </a:p>
      </dgm:t>
    </dgm:pt>
    <dgm:pt modelId="{F733763B-952C-4EB1-A56A-0B69720D6178}" type="pres">
      <dgm:prSet presAssocID="{78C60E87-F786-4D69-A960-D70E233A67BB}" presName="linNode" presStyleCnt="0"/>
      <dgm:spPr/>
    </dgm:pt>
    <dgm:pt modelId="{91733838-D28A-4F68-8596-B4E38494640C}" type="pres">
      <dgm:prSet presAssocID="{78C60E87-F786-4D69-A960-D70E233A67BB}" presName="parentText" presStyleLbl="node1" presStyleIdx="0" presStyleCnt="2">
        <dgm:presLayoutVars>
          <dgm:chMax val="1"/>
          <dgm:bulletEnabled val="1"/>
        </dgm:presLayoutVars>
      </dgm:prSet>
      <dgm:spPr/>
      <dgm:t>
        <a:bodyPr/>
        <a:lstStyle/>
        <a:p>
          <a:endParaRPr lang="en-ZA"/>
        </a:p>
      </dgm:t>
    </dgm:pt>
    <dgm:pt modelId="{D39B46E5-5323-4DC4-9644-1172A35BE9D9}" type="pres">
      <dgm:prSet presAssocID="{78C60E87-F786-4D69-A960-D70E233A67BB}" presName="descendantText" presStyleLbl="alignAccFollowNode1" presStyleIdx="0" presStyleCnt="2">
        <dgm:presLayoutVars>
          <dgm:bulletEnabled val="1"/>
        </dgm:presLayoutVars>
      </dgm:prSet>
      <dgm:spPr>
        <a:xfrm rot="5400000">
          <a:off x="4670549" y="-1398252"/>
          <a:ext cx="2051774" cy="5361351"/>
        </a:xfrm>
        <a:prstGeom prst="round2SameRect">
          <a:avLst/>
        </a:prstGeom>
      </dgm:spPr>
      <dgm:t>
        <a:bodyPr/>
        <a:lstStyle/>
        <a:p>
          <a:endParaRPr lang="en-ZA"/>
        </a:p>
      </dgm:t>
    </dgm:pt>
    <dgm:pt modelId="{8868853A-4C23-40F1-BD6B-CA22EA6D84C3}" type="pres">
      <dgm:prSet presAssocID="{06C5C7A4-B0A5-4F75-9CDE-C61CF6E5FCD3}" presName="sp" presStyleCnt="0"/>
      <dgm:spPr/>
    </dgm:pt>
    <dgm:pt modelId="{3BD726DE-577B-47BE-9AD7-A40729C6276F}" type="pres">
      <dgm:prSet presAssocID="{21221FAD-0273-478B-A73E-315EEB2180A2}" presName="linNode" presStyleCnt="0"/>
      <dgm:spPr/>
    </dgm:pt>
    <dgm:pt modelId="{3D18332E-A9F2-47C7-A97D-F35EC31D2D07}" type="pres">
      <dgm:prSet presAssocID="{21221FAD-0273-478B-A73E-315EEB2180A2}" presName="parentText" presStyleLbl="node1" presStyleIdx="1" presStyleCnt="2">
        <dgm:presLayoutVars>
          <dgm:chMax val="1"/>
          <dgm:bulletEnabled val="1"/>
        </dgm:presLayoutVars>
      </dgm:prSet>
      <dgm:spPr/>
      <dgm:t>
        <a:bodyPr/>
        <a:lstStyle/>
        <a:p>
          <a:endParaRPr lang="en-ZA"/>
        </a:p>
      </dgm:t>
    </dgm:pt>
    <dgm:pt modelId="{4F9AD311-F392-40CF-A040-D8FEAEFC129A}" type="pres">
      <dgm:prSet presAssocID="{21221FAD-0273-478B-A73E-315EEB2180A2}" presName="descendantText" presStyleLbl="alignAccFollowNode1" presStyleIdx="1" presStyleCnt="2">
        <dgm:presLayoutVars>
          <dgm:bulletEnabled val="1"/>
        </dgm:presLayoutVars>
      </dgm:prSet>
      <dgm:spPr>
        <a:xfrm rot="5400000">
          <a:off x="4670549" y="1294701"/>
          <a:ext cx="2051774" cy="5361351"/>
        </a:xfrm>
        <a:prstGeom prst="round2SameRect">
          <a:avLst/>
        </a:prstGeom>
      </dgm:spPr>
      <dgm:t>
        <a:bodyPr/>
        <a:lstStyle/>
        <a:p>
          <a:endParaRPr lang="en-ZA"/>
        </a:p>
      </dgm:t>
    </dgm:pt>
  </dgm:ptLst>
  <dgm:cxnLst>
    <dgm:cxn modelId="{29951BAF-D5B5-43F8-8B4A-2447C9E8A74A}" srcId="{4BFC64FA-B6E3-4821-94F5-677D47D11DA8}" destId="{21221FAD-0273-478B-A73E-315EEB2180A2}" srcOrd="1" destOrd="0" parTransId="{5E28A48C-90B0-48D6-9334-61C741FF2628}" sibTransId="{962F8475-B248-49E4-8205-FA5D16971569}"/>
    <dgm:cxn modelId="{2FF3DF18-7D39-49BC-9F55-896DFBCC4DF4}" type="presOf" srcId="{0387E600-26DF-43D3-91BD-94A007E454BB}" destId="{D39B46E5-5323-4DC4-9644-1172A35BE9D9}" srcOrd="0" destOrd="1" presId="urn:microsoft.com/office/officeart/2005/8/layout/vList5"/>
    <dgm:cxn modelId="{C0DA6E73-D41F-4C20-A4FC-76658E60317E}" type="presOf" srcId="{EBA017B3-8C65-4F00-AD61-229F76F2CF8A}" destId="{4F9AD311-F392-40CF-A040-D8FEAEFC129A}" srcOrd="0" destOrd="2" presId="urn:microsoft.com/office/officeart/2005/8/layout/vList5"/>
    <dgm:cxn modelId="{987E095C-781D-4C17-95C3-A23665316330}" srcId="{21221FAD-0273-478B-A73E-315EEB2180A2}" destId="{EBA017B3-8C65-4F00-AD61-229F76F2CF8A}" srcOrd="2" destOrd="0" parTransId="{7509DE5D-D549-41CA-804C-2E638042DE37}" sibTransId="{F95895E9-9AF9-4C11-B319-E1675B59DB1F}"/>
    <dgm:cxn modelId="{B9630D57-4AC0-4AFF-9740-3FE214D147D2}" type="presOf" srcId="{ADBA921F-E174-4FD2-9E5F-D705647F708C}" destId="{4F9AD311-F392-40CF-A040-D8FEAEFC129A}" srcOrd="0" destOrd="0" presId="urn:microsoft.com/office/officeart/2005/8/layout/vList5"/>
    <dgm:cxn modelId="{EE8657DE-44DC-4D7E-82B2-4C09B4B8D6C6}" srcId="{4BFC64FA-B6E3-4821-94F5-677D47D11DA8}" destId="{78C60E87-F786-4D69-A960-D70E233A67BB}" srcOrd="0" destOrd="0" parTransId="{93F94931-A0D0-4602-9432-94F105C3AC85}" sibTransId="{06C5C7A4-B0A5-4F75-9CDE-C61CF6E5FCD3}"/>
    <dgm:cxn modelId="{1483452F-6852-4CBA-A204-1A6C3B97749A}" type="presOf" srcId="{AF4E0ADD-4329-4A62-A44C-2D5325A39666}" destId="{D39B46E5-5323-4DC4-9644-1172A35BE9D9}" srcOrd="0" destOrd="0" presId="urn:microsoft.com/office/officeart/2005/8/layout/vList5"/>
    <dgm:cxn modelId="{F56C4E99-C4C0-4057-BCD7-097BFEBFFFC8}" type="presOf" srcId="{4BFC64FA-B6E3-4821-94F5-677D47D11DA8}" destId="{7485115D-C60E-43FA-997F-8ACFB6AB44D5}" srcOrd="0" destOrd="0" presId="urn:microsoft.com/office/officeart/2005/8/layout/vList5"/>
    <dgm:cxn modelId="{066B6309-F92D-41F0-95D6-4964BC512A42}" srcId="{21221FAD-0273-478B-A73E-315EEB2180A2}" destId="{3E518019-647A-4510-A131-645EBA100EE0}" srcOrd="1" destOrd="0" parTransId="{5A4F7259-9B7B-4F9A-A9AC-46C52BCBCD66}" sibTransId="{8A82C541-04E4-468C-9CB0-D21B4EC5DAF4}"/>
    <dgm:cxn modelId="{4CC6A5A6-0F24-4D31-940C-FF3B25E8E72F}" type="presOf" srcId="{78C60E87-F786-4D69-A960-D70E233A67BB}" destId="{91733838-D28A-4F68-8596-B4E38494640C}" srcOrd="0" destOrd="0" presId="urn:microsoft.com/office/officeart/2005/8/layout/vList5"/>
    <dgm:cxn modelId="{13711F07-8FD0-4424-B562-B35ADD39D806}" type="presOf" srcId="{3E518019-647A-4510-A131-645EBA100EE0}" destId="{4F9AD311-F392-40CF-A040-D8FEAEFC129A}" srcOrd="0" destOrd="1" presId="urn:microsoft.com/office/officeart/2005/8/layout/vList5"/>
    <dgm:cxn modelId="{95C910C3-32E7-41DF-93D8-9CE794722A8A}" srcId="{78C60E87-F786-4D69-A960-D70E233A67BB}" destId="{AF4E0ADD-4329-4A62-A44C-2D5325A39666}" srcOrd="0" destOrd="0" parTransId="{2700D54E-3D38-45D6-94BD-4E12DDB6127E}" sibTransId="{CCB873BC-CE36-42EC-B81E-A84680BB4456}"/>
    <dgm:cxn modelId="{B63D71E2-F987-4272-9B91-9FC1C615EF03}" type="presOf" srcId="{21221FAD-0273-478B-A73E-315EEB2180A2}" destId="{3D18332E-A9F2-47C7-A97D-F35EC31D2D07}" srcOrd="0" destOrd="0" presId="urn:microsoft.com/office/officeart/2005/8/layout/vList5"/>
    <dgm:cxn modelId="{DD7B4DDE-B3B3-419B-B83D-B294773A395C}" srcId="{21221FAD-0273-478B-A73E-315EEB2180A2}" destId="{ADBA921F-E174-4FD2-9E5F-D705647F708C}" srcOrd="0" destOrd="0" parTransId="{6842E6CC-5D6F-4342-91BF-5516E5998277}" sibTransId="{B7C597CD-BEDB-43F3-B59C-601F05AEDB9D}"/>
    <dgm:cxn modelId="{1204D19E-5264-4DD2-A541-BF8E011F9F69}" srcId="{78C60E87-F786-4D69-A960-D70E233A67BB}" destId="{0387E600-26DF-43D3-91BD-94A007E454BB}" srcOrd="1" destOrd="0" parTransId="{DF7E6155-8258-444B-A3EF-2901DE987F9C}" sibTransId="{D0CB9248-B160-4333-865D-84DAD4822E85}"/>
    <dgm:cxn modelId="{19CF829F-F851-498E-8A5B-5C259F7463CB}" type="presParOf" srcId="{7485115D-C60E-43FA-997F-8ACFB6AB44D5}" destId="{F733763B-952C-4EB1-A56A-0B69720D6178}" srcOrd="0" destOrd="0" presId="urn:microsoft.com/office/officeart/2005/8/layout/vList5"/>
    <dgm:cxn modelId="{C5F859A6-068D-411F-AC2C-7674951E65E5}" type="presParOf" srcId="{F733763B-952C-4EB1-A56A-0B69720D6178}" destId="{91733838-D28A-4F68-8596-B4E38494640C}" srcOrd="0" destOrd="0" presId="urn:microsoft.com/office/officeart/2005/8/layout/vList5"/>
    <dgm:cxn modelId="{DC40F26C-A5C8-43A5-B39F-76C005C9EE85}" type="presParOf" srcId="{F733763B-952C-4EB1-A56A-0B69720D6178}" destId="{D39B46E5-5323-4DC4-9644-1172A35BE9D9}" srcOrd="1" destOrd="0" presId="urn:microsoft.com/office/officeart/2005/8/layout/vList5"/>
    <dgm:cxn modelId="{63ACBF61-4D2F-462A-AB1B-9F6E248FFF3F}" type="presParOf" srcId="{7485115D-C60E-43FA-997F-8ACFB6AB44D5}" destId="{8868853A-4C23-40F1-BD6B-CA22EA6D84C3}" srcOrd="1" destOrd="0" presId="urn:microsoft.com/office/officeart/2005/8/layout/vList5"/>
    <dgm:cxn modelId="{E086A45E-98F9-4B1B-A7DF-41B99768EECF}" type="presParOf" srcId="{7485115D-C60E-43FA-997F-8ACFB6AB44D5}" destId="{3BD726DE-577B-47BE-9AD7-A40729C6276F}" srcOrd="2" destOrd="0" presId="urn:microsoft.com/office/officeart/2005/8/layout/vList5"/>
    <dgm:cxn modelId="{97940EF0-105D-4063-83A0-1FA771A797C3}" type="presParOf" srcId="{3BD726DE-577B-47BE-9AD7-A40729C6276F}" destId="{3D18332E-A9F2-47C7-A97D-F35EC31D2D07}" srcOrd="0" destOrd="0" presId="urn:microsoft.com/office/officeart/2005/8/layout/vList5"/>
    <dgm:cxn modelId="{F12E806F-D0A9-4EF8-86CC-88836476F396}" type="presParOf" srcId="{3BD726DE-577B-47BE-9AD7-A40729C6276F}" destId="{4F9AD311-F392-40CF-A040-D8FEAEFC129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69E746-0441-42DE-AEB1-F4ECAE0B1D13}"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A0F96455-BE3A-45FB-BB4B-5A5E0D12C707}">
      <dgm:prSet custT="1"/>
      <dgm:spPr>
        <a:solidFill>
          <a:srgbClr val="D4711A"/>
        </a:solidFill>
        <a:ln w="25400" cap="flat" cmpd="sng" algn="ctr">
          <a:solidFill>
            <a:prstClr val="white">
              <a:hueOff val="0"/>
              <a:satOff val="0"/>
              <a:lumOff val="0"/>
              <a:alphaOff val="0"/>
            </a:prstClr>
          </a:solidFill>
          <a:prstDash val="solid"/>
        </a:ln>
        <a:effectLst>
          <a:innerShdw blurRad="63500" dist="50800" dir="18900000">
            <a:prstClr val="black">
              <a:alpha val="50000"/>
            </a:prstClr>
          </a:innerShdw>
        </a:effectLst>
        <a:scene3d>
          <a:camera prst="orthographicFront"/>
          <a:lightRig rig="threePt" dir="t"/>
        </a:scene3d>
        <a:sp3d>
          <a:bevelT w="152400" h="50800" prst="softRound"/>
        </a:sp3d>
      </dgm:spPr>
      <dgm:t>
        <a:bodyPr spcFirstLastPara="0" vert="horz" wrap="square" lIns="72390" tIns="72390" rIns="72390" bIns="72390" numCol="1" spcCol="1270" anchor="ctr" anchorCtr="0"/>
        <a:lstStyle/>
        <a:p>
          <a:pPr rtl="0"/>
          <a:r>
            <a:rPr lang="en-ZA" sz="1900" b="0" kern="1200" dirty="0">
              <a:solidFill>
                <a:prstClr val="white"/>
              </a:solidFill>
              <a:latin typeface="Calibri"/>
              <a:ea typeface="+mn-ea"/>
              <a:cs typeface="+mn-cs"/>
            </a:rPr>
            <a:t>Economic</a:t>
          </a:r>
          <a:r>
            <a:rPr lang="en-ZA" sz="1900" b="0" kern="1200" dirty="0"/>
            <a:t> / Commercial viability</a:t>
          </a:r>
          <a:endParaRPr lang="en-US" sz="1900" kern="1200" dirty="0"/>
        </a:p>
      </dgm:t>
    </dgm:pt>
    <dgm:pt modelId="{581A56DE-DD2B-430F-B505-4B79186BAF27}" type="parTrans" cxnId="{B30F196D-C2EF-4BE0-B1D7-2EC169D82D29}">
      <dgm:prSet/>
      <dgm:spPr/>
      <dgm:t>
        <a:bodyPr/>
        <a:lstStyle/>
        <a:p>
          <a:endParaRPr lang="en-US"/>
        </a:p>
      </dgm:t>
    </dgm:pt>
    <dgm:pt modelId="{C8ADAF5F-20B7-45AF-A8A2-D9ED35C24B81}" type="sibTrans" cxnId="{B30F196D-C2EF-4BE0-B1D7-2EC169D82D29}">
      <dgm:prSet/>
      <dgm:spPr/>
      <dgm:t>
        <a:bodyPr/>
        <a:lstStyle/>
        <a:p>
          <a:endParaRPr lang="en-US"/>
        </a:p>
      </dgm:t>
    </dgm:pt>
    <dgm:pt modelId="{F3D2619D-8E34-494A-B246-A98F9553FB8D}">
      <dgm:prSet/>
      <dgm:spPr/>
      <dgm:t>
        <a:bodyPr/>
        <a:lstStyle/>
        <a:p>
          <a:pPr rtl="0"/>
          <a:r>
            <a:rPr lang="en-ZA" dirty="0"/>
            <a:t>Long term sustainability of the market opportunity</a:t>
          </a:r>
          <a:endParaRPr lang="en-US" dirty="0"/>
        </a:p>
      </dgm:t>
    </dgm:pt>
    <dgm:pt modelId="{CF2D7723-F901-4D0C-878F-CF68B84CF135}" type="parTrans" cxnId="{9EFBC6D4-DD9E-4520-985C-89CDE1DAA09F}">
      <dgm:prSet/>
      <dgm:spPr/>
      <dgm:t>
        <a:bodyPr/>
        <a:lstStyle/>
        <a:p>
          <a:endParaRPr lang="en-US"/>
        </a:p>
      </dgm:t>
    </dgm:pt>
    <dgm:pt modelId="{3CC2F4DC-2BB9-4DF7-9059-BFB77036DE19}" type="sibTrans" cxnId="{9EFBC6D4-DD9E-4520-985C-89CDE1DAA09F}">
      <dgm:prSet/>
      <dgm:spPr/>
      <dgm:t>
        <a:bodyPr/>
        <a:lstStyle/>
        <a:p>
          <a:endParaRPr lang="en-US"/>
        </a:p>
      </dgm:t>
    </dgm:pt>
    <dgm:pt modelId="{8DF95A18-D07A-461F-96F9-6056044C84C2}">
      <dgm:prSet/>
      <dgm:spPr/>
      <dgm:t>
        <a:bodyPr/>
        <a:lstStyle/>
        <a:p>
          <a:pPr rtl="0"/>
          <a:r>
            <a:rPr lang="en-ZA" dirty="0"/>
            <a:t>Positive development impacts</a:t>
          </a:r>
          <a:endParaRPr lang="en-US" dirty="0"/>
        </a:p>
      </dgm:t>
    </dgm:pt>
    <dgm:pt modelId="{3F48E6DB-0CE8-431B-929B-93E027EED2D4}" type="parTrans" cxnId="{E491097C-EC38-41BD-A6A5-8F1AADBD0A41}">
      <dgm:prSet/>
      <dgm:spPr/>
      <dgm:t>
        <a:bodyPr/>
        <a:lstStyle/>
        <a:p>
          <a:endParaRPr lang="en-US"/>
        </a:p>
      </dgm:t>
    </dgm:pt>
    <dgm:pt modelId="{CB71D298-0413-46DB-A4AD-2D1271B793EA}" type="sibTrans" cxnId="{E491097C-EC38-41BD-A6A5-8F1AADBD0A41}">
      <dgm:prSet/>
      <dgm:spPr/>
      <dgm:t>
        <a:bodyPr/>
        <a:lstStyle/>
        <a:p>
          <a:endParaRPr lang="en-US"/>
        </a:p>
      </dgm:t>
    </dgm:pt>
    <dgm:pt modelId="{0C0A4B76-AABC-4D8A-AE23-3AD65316579C}">
      <dgm:prSet custT="1"/>
      <dgm:spPr>
        <a:solidFill>
          <a:srgbClr val="D4711A"/>
        </a:solidFill>
        <a:ln w="25400" cap="flat" cmpd="sng" algn="ctr">
          <a:solidFill>
            <a:prstClr val="white">
              <a:hueOff val="0"/>
              <a:satOff val="0"/>
              <a:lumOff val="0"/>
              <a:alphaOff val="0"/>
            </a:prstClr>
          </a:solidFill>
          <a:prstDash val="solid"/>
        </a:ln>
        <a:effectLst>
          <a:innerShdw blurRad="63500" dist="50800" dir="18900000">
            <a:prstClr val="black">
              <a:alpha val="50000"/>
            </a:prstClr>
          </a:innerShdw>
        </a:effectLst>
        <a:scene3d>
          <a:camera prst="orthographicFront"/>
          <a:lightRig rig="threePt" dir="t"/>
        </a:scene3d>
        <a:sp3d>
          <a:bevelT w="152400" h="50800" prst="softRound"/>
        </a:sp3d>
      </dgm:spPr>
      <dgm:t>
        <a:bodyPr spcFirstLastPara="0" vert="horz" wrap="square" lIns="72390" tIns="72390" rIns="72390" bIns="72390" numCol="1" spcCol="1270" anchor="ctr" anchorCtr="0"/>
        <a:lstStyle/>
        <a:p>
          <a:pPr marL="0" lvl="0" indent="0" algn="l" defTabSz="844550" rtl="0">
            <a:lnSpc>
              <a:spcPct val="90000"/>
            </a:lnSpc>
            <a:spcBef>
              <a:spcPct val="0"/>
            </a:spcBef>
            <a:spcAft>
              <a:spcPct val="35000"/>
            </a:spcAft>
            <a:buNone/>
          </a:pPr>
          <a:r>
            <a:rPr lang="en-ZA" sz="1900" b="0" kern="1200" dirty="0">
              <a:solidFill>
                <a:prstClr val="white"/>
              </a:solidFill>
              <a:latin typeface="Calibri"/>
              <a:ea typeface="+mn-ea"/>
              <a:cs typeface="+mn-cs"/>
            </a:rPr>
            <a:t>• Financial / Technical viability</a:t>
          </a:r>
          <a:endParaRPr lang="en-US" sz="1900" b="0" kern="1200" dirty="0">
            <a:solidFill>
              <a:prstClr val="white"/>
            </a:solidFill>
            <a:latin typeface="Calibri"/>
            <a:ea typeface="+mn-ea"/>
            <a:cs typeface="+mn-cs"/>
          </a:endParaRPr>
        </a:p>
      </dgm:t>
    </dgm:pt>
    <dgm:pt modelId="{EE9CA3E2-38D7-4333-BD2D-899976D9839D}" type="parTrans" cxnId="{D84D9CA4-34D0-4252-808F-E986C3848492}">
      <dgm:prSet/>
      <dgm:spPr/>
      <dgm:t>
        <a:bodyPr/>
        <a:lstStyle/>
        <a:p>
          <a:endParaRPr lang="en-US"/>
        </a:p>
      </dgm:t>
    </dgm:pt>
    <dgm:pt modelId="{215029F3-67A5-490A-85FF-CD79BD600923}" type="sibTrans" cxnId="{D84D9CA4-34D0-4252-808F-E986C3848492}">
      <dgm:prSet/>
      <dgm:spPr/>
      <dgm:t>
        <a:bodyPr/>
        <a:lstStyle/>
        <a:p>
          <a:endParaRPr lang="en-US"/>
        </a:p>
      </dgm:t>
    </dgm:pt>
    <dgm:pt modelId="{E5730656-1774-4A8E-A744-242F70BF4017}">
      <dgm:prSet/>
      <dgm:spPr/>
      <dgm:t>
        <a:bodyPr/>
        <a:lstStyle/>
        <a:p>
          <a:pPr rtl="0"/>
          <a:r>
            <a:rPr lang="en-ZA" dirty="0"/>
            <a:t>Financially viable projects able to service debt and/or equity commitments</a:t>
          </a:r>
          <a:endParaRPr lang="en-US" dirty="0"/>
        </a:p>
      </dgm:t>
    </dgm:pt>
    <dgm:pt modelId="{ACE240E0-6E70-4F94-A92E-68F90AFADAE1}" type="parTrans" cxnId="{410B3ACE-2D84-448C-9D56-7F114F1D03FD}">
      <dgm:prSet/>
      <dgm:spPr/>
      <dgm:t>
        <a:bodyPr/>
        <a:lstStyle/>
        <a:p>
          <a:endParaRPr lang="en-US"/>
        </a:p>
      </dgm:t>
    </dgm:pt>
    <dgm:pt modelId="{C37F109B-4496-4D39-9CB2-4D523F857C82}" type="sibTrans" cxnId="{410B3ACE-2D84-448C-9D56-7F114F1D03FD}">
      <dgm:prSet/>
      <dgm:spPr/>
      <dgm:t>
        <a:bodyPr/>
        <a:lstStyle/>
        <a:p>
          <a:endParaRPr lang="en-US"/>
        </a:p>
      </dgm:t>
    </dgm:pt>
    <dgm:pt modelId="{7E7474E1-7C7F-4C95-8759-31376DBDC734}">
      <dgm:prSet/>
      <dgm:spPr/>
      <dgm:t>
        <a:bodyPr/>
        <a:lstStyle/>
        <a:p>
          <a:pPr rtl="0"/>
          <a:r>
            <a:rPr lang="en-ZA" dirty="0"/>
            <a:t>Business access for local SMME entrepreneurs (e.g. Procurement)</a:t>
          </a:r>
          <a:endParaRPr lang="en-US" dirty="0"/>
        </a:p>
      </dgm:t>
    </dgm:pt>
    <dgm:pt modelId="{CD5B68FB-2699-4D51-ACB6-BF44EF78010C}" type="parTrans" cxnId="{A593AF21-FF14-4DCC-BAF5-08C693EE8726}">
      <dgm:prSet/>
      <dgm:spPr/>
      <dgm:t>
        <a:bodyPr/>
        <a:lstStyle/>
        <a:p>
          <a:endParaRPr lang="en-US"/>
        </a:p>
      </dgm:t>
    </dgm:pt>
    <dgm:pt modelId="{52D9657E-AF3E-4D21-B2A7-70C8141EEBA7}" type="sibTrans" cxnId="{A593AF21-FF14-4DCC-BAF5-08C693EE8726}">
      <dgm:prSet/>
      <dgm:spPr/>
      <dgm:t>
        <a:bodyPr/>
        <a:lstStyle/>
        <a:p>
          <a:endParaRPr lang="en-US"/>
        </a:p>
      </dgm:t>
    </dgm:pt>
    <dgm:pt modelId="{F536A5D5-6DF0-4BFB-A7EB-915DBEF15D27}">
      <dgm:prSet/>
      <dgm:spPr/>
      <dgm:t>
        <a:bodyPr/>
        <a:lstStyle/>
        <a:p>
          <a:pPr rtl="0"/>
          <a:r>
            <a:rPr lang="en-ZA" dirty="0"/>
            <a:t>Optimal use of local labour and material</a:t>
          </a:r>
          <a:endParaRPr lang="en-US" dirty="0"/>
        </a:p>
      </dgm:t>
    </dgm:pt>
    <dgm:pt modelId="{545E6E3F-2A19-4397-98A0-2FC66A1ED3C3}" type="parTrans" cxnId="{150B6603-C1D1-4BAA-8B51-1A625481C1D7}">
      <dgm:prSet/>
      <dgm:spPr/>
      <dgm:t>
        <a:bodyPr/>
        <a:lstStyle/>
        <a:p>
          <a:endParaRPr lang="en-US"/>
        </a:p>
      </dgm:t>
    </dgm:pt>
    <dgm:pt modelId="{7D8E65B6-56CE-4C93-94AA-1FB77B9E28A7}" type="sibTrans" cxnId="{150B6603-C1D1-4BAA-8B51-1A625481C1D7}">
      <dgm:prSet/>
      <dgm:spPr/>
      <dgm:t>
        <a:bodyPr/>
        <a:lstStyle/>
        <a:p>
          <a:endParaRPr lang="en-US"/>
        </a:p>
      </dgm:t>
    </dgm:pt>
    <dgm:pt modelId="{BB5D47C5-F789-400A-AD3C-038B6E484B45}">
      <dgm:prSet custT="1"/>
      <dgm:spPr>
        <a:solidFill>
          <a:srgbClr val="D4711A"/>
        </a:solidFill>
        <a:ln w="25400" cap="flat" cmpd="sng" algn="ctr">
          <a:solidFill>
            <a:prstClr val="white">
              <a:hueOff val="0"/>
              <a:satOff val="0"/>
              <a:lumOff val="0"/>
              <a:alphaOff val="0"/>
            </a:prstClr>
          </a:solidFill>
          <a:prstDash val="solid"/>
        </a:ln>
        <a:effectLst>
          <a:innerShdw blurRad="63500" dist="50800" dir="18900000">
            <a:prstClr val="black">
              <a:alpha val="50000"/>
            </a:prstClr>
          </a:innerShdw>
        </a:effectLst>
        <a:scene3d>
          <a:camera prst="orthographicFront"/>
          <a:lightRig rig="threePt" dir="t"/>
        </a:scene3d>
        <a:sp3d>
          <a:bevelT w="152400" h="50800" prst="softRound"/>
        </a:sp3d>
      </dgm:spPr>
      <dgm:t>
        <a:bodyPr spcFirstLastPara="0" vert="horz" wrap="square" lIns="72390" tIns="72390" rIns="72390" bIns="72390" numCol="1" spcCol="1270" anchor="ctr" anchorCtr="0"/>
        <a:lstStyle/>
        <a:p>
          <a:pPr marL="0" lvl="0" indent="0" algn="l" defTabSz="844550" rtl="0">
            <a:lnSpc>
              <a:spcPct val="90000"/>
            </a:lnSpc>
            <a:spcBef>
              <a:spcPct val="0"/>
            </a:spcBef>
            <a:spcAft>
              <a:spcPct val="35000"/>
            </a:spcAft>
            <a:buNone/>
          </a:pPr>
          <a:r>
            <a:rPr lang="en-ZA" sz="1900" b="0" kern="1200" dirty="0">
              <a:solidFill>
                <a:prstClr val="white"/>
              </a:solidFill>
              <a:latin typeface="Calibri"/>
              <a:ea typeface="+mn-ea"/>
              <a:cs typeface="+mn-cs"/>
            </a:rPr>
            <a:t>• Institutional Capacity</a:t>
          </a:r>
          <a:endParaRPr lang="en-US" sz="1900" b="0" kern="1200" dirty="0">
            <a:solidFill>
              <a:prstClr val="white"/>
            </a:solidFill>
            <a:latin typeface="Calibri"/>
            <a:ea typeface="+mn-ea"/>
            <a:cs typeface="+mn-cs"/>
          </a:endParaRPr>
        </a:p>
      </dgm:t>
    </dgm:pt>
    <dgm:pt modelId="{2B97585B-D5CA-4731-94D8-D48DAF8BCF28}" type="parTrans" cxnId="{0B8B6694-EECE-4E8A-9005-39807A93E3B1}">
      <dgm:prSet/>
      <dgm:spPr/>
      <dgm:t>
        <a:bodyPr/>
        <a:lstStyle/>
        <a:p>
          <a:endParaRPr lang="en-US"/>
        </a:p>
      </dgm:t>
    </dgm:pt>
    <dgm:pt modelId="{9A5EC5BA-C5FF-4D80-B477-D9C6F75B4264}" type="sibTrans" cxnId="{0B8B6694-EECE-4E8A-9005-39807A93E3B1}">
      <dgm:prSet/>
      <dgm:spPr/>
      <dgm:t>
        <a:bodyPr/>
        <a:lstStyle/>
        <a:p>
          <a:endParaRPr lang="en-US"/>
        </a:p>
      </dgm:t>
    </dgm:pt>
    <dgm:pt modelId="{54A90172-6595-4173-BD81-CE6F7220A238}">
      <dgm:prSet/>
      <dgm:spPr/>
      <dgm:t>
        <a:bodyPr/>
        <a:lstStyle/>
        <a:p>
          <a:pPr rtl="0"/>
          <a:r>
            <a:rPr lang="en-ZA" dirty="0"/>
            <a:t>Managerial/human resources capacity to implement project successfully </a:t>
          </a:r>
          <a:endParaRPr lang="en-US" dirty="0"/>
        </a:p>
      </dgm:t>
    </dgm:pt>
    <dgm:pt modelId="{4235DC86-5F31-4C73-8826-9C798B17A6DA}" type="parTrans" cxnId="{8F4FB5CC-0A3E-48DB-9E21-EF318DF7B891}">
      <dgm:prSet/>
      <dgm:spPr/>
      <dgm:t>
        <a:bodyPr/>
        <a:lstStyle/>
        <a:p>
          <a:endParaRPr lang="en-US"/>
        </a:p>
      </dgm:t>
    </dgm:pt>
    <dgm:pt modelId="{F77D8B95-E5BE-45D4-9D39-AE2408C31572}" type="sibTrans" cxnId="{8F4FB5CC-0A3E-48DB-9E21-EF318DF7B891}">
      <dgm:prSet/>
      <dgm:spPr/>
      <dgm:t>
        <a:bodyPr/>
        <a:lstStyle/>
        <a:p>
          <a:endParaRPr lang="en-US"/>
        </a:p>
      </dgm:t>
    </dgm:pt>
    <dgm:pt modelId="{E09A7F10-4F78-4008-AE11-7A0B7DF11128}">
      <dgm:prSet/>
      <dgm:spPr/>
      <dgm:t>
        <a:bodyPr/>
        <a:lstStyle/>
        <a:p>
          <a:pPr rtl="0"/>
          <a:r>
            <a:rPr lang="en-ZA" dirty="0"/>
            <a:t>Systems capacity</a:t>
          </a:r>
          <a:endParaRPr lang="en-US" dirty="0"/>
        </a:p>
      </dgm:t>
    </dgm:pt>
    <dgm:pt modelId="{B6337894-18EF-431F-BC38-18A33D76315E}" type="parTrans" cxnId="{15841FA4-C9F8-45D8-93D4-F0CFFB8C5F0A}">
      <dgm:prSet/>
      <dgm:spPr/>
      <dgm:t>
        <a:bodyPr/>
        <a:lstStyle/>
        <a:p>
          <a:endParaRPr lang="en-US"/>
        </a:p>
      </dgm:t>
    </dgm:pt>
    <dgm:pt modelId="{C4E5B877-F8C2-44A5-AB15-0447CC6E29A6}" type="sibTrans" cxnId="{15841FA4-C9F8-45D8-93D4-F0CFFB8C5F0A}">
      <dgm:prSet/>
      <dgm:spPr/>
      <dgm:t>
        <a:bodyPr/>
        <a:lstStyle/>
        <a:p>
          <a:endParaRPr lang="en-US"/>
        </a:p>
      </dgm:t>
    </dgm:pt>
    <dgm:pt modelId="{D2669C8F-4AC7-4616-8D8A-019E0DDE2EBE}">
      <dgm:prSet custT="1"/>
      <dgm:spPr>
        <a:solidFill>
          <a:srgbClr val="D4711A"/>
        </a:solidFill>
        <a:ln w="25400" cap="flat" cmpd="sng" algn="ctr">
          <a:solidFill>
            <a:prstClr val="white">
              <a:hueOff val="0"/>
              <a:satOff val="0"/>
              <a:lumOff val="0"/>
              <a:alphaOff val="0"/>
            </a:prstClr>
          </a:solidFill>
          <a:prstDash val="solid"/>
        </a:ln>
        <a:effectLst>
          <a:innerShdw blurRad="63500" dist="50800" dir="18900000">
            <a:prstClr val="black">
              <a:alpha val="50000"/>
            </a:prstClr>
          </a:innerShdw>
        </a:effectLst>
        <a:scene3d>
          <a:camera prst="orthographicFront"/>
          <a:lightRig rig="threePt" dir="t"/>
        </a:scene3d>
        <a:sp3d>
          <a:bevelT w="152400" h="50800" prst="softRound"/>
        </a:sp3d>
      </dgm:spPr>
      <dgm:t>
        <a:bodyPr spcFirstLastPara="0" vert="horz" wrap="square" lIns="72390" tIns="72390" rIns="72390" bIns="72390" numCol="1" spcCol="1270" anchor="ctr" anchorCtr="0"/>
        <a:lstStyle/>
        <a:p>
          <a:pPr marL="0" lvl="0" indent="0" algn="l" defTabSz="844550" rtl="0">
            <a:lnSpc>
              <a:spcPct val="90000"/>
            </a:lnSpc>
            <a:spcBef>
              <a:spcPct val="0"/>
            </a:spcBef>
            <a:spcAft>
              <a:spcPct val="35000"/>
            </a:spcAft>
            <a:buNone/>
          </a:pPr>
          <a:r>
            <a:rPr lang="en-ZA" sz="1900" b="0" kern="1200" dirty="0">
              <a:solidFill>
                <a:prstClr val="white"/>
              </a:solidFill>
              <a:latin typeface="Calibri"/>
              <a:ea typeface="+mn-ea"/>
              <a:cs typeface="+mn-cs"/>
            </a:rPr>
            <a:t>• Legal and Regulatory Compliance</a:t>
          </a:r>
          <a:endParaRPr lang="en-US" sz="1900" b="0" kern="1200" dirty="0">
            <a:solidFill>
              <a:prstClr val="white"/>
            </a:solidFill>
            <a:latin typeface="Calibri"/>
            <a:ea typeface="+mn-ea"/>
            <a:cs typeface="+mn-cs"/>
          </a:endParaRPr>
        </a:p>
      </dgm:t>
    </dgm:pt>
    <dgm:pt modelId="{19BB8AE6-4EB1-4F5F-B6DC-E44AEAC85283}" type="parTrans" cxnId="{55635DCD-6CA4-4018-BA81-E128821399BC}">
      <dgm:prSet/>
      <dgm:spPr/>
      <dgm:t>
        <a:bodyPr/>
        <a:lstStyle/>
        <a:p>
          <a:endParaRPr lang="en-US"/>
        </a:p>
      </dgm:t>
    </dgm:pt>
    <dgm:pt modelId="{C2506F3D-223B-45C5-82AD-B7EDEE892BBB}" type="sibTrans" cxnId="{55635DCD-6CA4-4018-BA81-E128821399BC}">
      <dgm:prSet/>
      <dgm:spPr/>
      <dgm:t>
        <a:bodyPr/>
        <a:lstStyle/>
        <a:p>
          <a:endParaRPr lang="en-US"/>
        </a:p>
      </dgm:t>
    </dgm:pt>
    <dgm:pt modelId="{19990BF8-098C-4DAA-AD89-74DD2D7D27E5}">
      <dgm:prSet/>
      <dgm:spPr/>
      <dgm:t>
        <a:bodyPr/>
        <a:lstStyle/>
        <a:p>
          <a:pPr rtl="0"/>
          <a:r>
            <a:rPr lang="en-ZA" dirty="0"/>
            <a:t>Compliance with application legislation and regulations</a:t>
          </a:r>
          <a:endParaRPr lang="en-US" dirty="0"/>
        </a:p>
      </dgm:t>
    </dgm:pt>
    <dgm:pt modelId="{DEE437B8-77FC-4CBB-9C05-31A75EA39CFD}" type="parTrans" cxnId="{560E09F8-D872-465A-852D-5BA948DA8C10}">
      <dgm:prSet/>
      <dgm:spPr/>
      <dgm:t>
        <a:bodyPr/>
        <a:lstStyle/>
        <a:p>
          <a:endParaRPr lang="en-US"/>
        </a:p>
      </dgm:t>
    </dgm:pt>
    <dgm:pt modelId="{DD33218A-8B32-4C30-9EA7-830EAB74B043}" type="sibTrans" cxnId="{560E09F8-D872-465A-852D-5BA948DA8C10}">
      <dgm:prSet/>
      <dgm:spPr/>
      <dgm:t>
        <a:bodyPr/>
        <a:lstStyle/>
        <a:p>
          <a:endParaRPr lang="en-US"/>
        </a:p>
      </dgm:t>
    </dgm:pt>
    <dgm:pt modelId="{1DFF8741-B000-43FF-AB4C-010CB8CEA9A7}">
      <dgm:prSet custT="1"/>
      <dgm:spPr>
        <a:solidFill>
          <a:srgbClr val="D4711A"/>
        </a:solidFill>
        <a:ln w="25400" cap="flat" cmpd="sng" algn="ctr">
          <a:solidFill>
            <a:prstClr val="white">
              <a:hueOff val="0"/>
              <a:satOff val="0"/>
              <a:lumOff val="0"/>
              <a:alphaOff val="0"/>
            </a:prstClr>
          </a:solidFill>
          <a:prstDash val="solid"/>
        </a:ln>
        <a:effectLst>
          <a:innerShdw blurRad="63500" dist="50800" dir="18900000">
            <a:prstClr val="black">
              <a:alpha val="50000"/>
            </a:prstClr>
          </a:innerShdw>
        </a:effectLst>
        <a:scene3d>
          <a:camera prst="orthographicFront"/>
          <a:lightRig rig="threePt" dir="t"/>
        </a:scene3d>
        <a:sp3d>
          <a:bevelT w="152400" h="50800" prst="softRound"/>
        </a:sp3d>
      </dgm:spPr>
      <dgm:t>
        <a:bodyPr spcFirstLastPara="0" vert="horz" wrap="square" lIns="72390" tIns="72390" rIns="72390" bIns="72390" numCol="1" spcCol="1270" anchor="ctr" anchorCtr="0"/>
        <a:lstStyle/>
        <a:p>
          <a:pPr marL="0" lvl="0" indent="0" algn="l" defTabSz="844550" rtl="0">
            <a:lnSpc>
              <a:spcPct val="90000"/>
            </a:lnSpc>
            <a:spcBef>
              <a:spcPct val="0"/>
            </a:spcBef>
            <a:spcAft>
              <a:spcPct val="35000"/>
            </a:spcAft>
            <a:buNone/>
          </a:pPr>
          <a:r>
            <a:rPr lang="en-ZA" sz="1900" b="0" kern="1200" dirty="0">
              <a:solidFill>
                <a:prstClr val="white"/>
              </a:solidFill>
              <a:latin typeface="Calibri"/>
              <a:ea typeface="+mn-ea"/>
              <a:cs typeface="+mn-cs"/>
            </a:rPr>
            <a:t>• Social and Environmental soundness</a:t>
          </a:r>
          <a:endParaRPr lang="en-US" sz="1900" b="0" kern="1200" dirty="0">
            <a:solidFill>
              <a:prstClr val="white"/>
            </a:solidFill>
            <a:latin typeface="Calibri"/>
            <a:ea typeface="+mn-ea"/>
            <a:cs typeface="+mn-cs"/>
          </a:endParaRPr>
        </a:p>
      </dgm:t>
    </dgm:pt>
    <dgm:pt modelId="{C58ACBC3-1C5C-4866-8928-45DF2E58ACB5}" type="parTrans" cxnId="{1EC3AAB5-FED7-4DC2-9F2C-846F2734285C}">
      <dgm:prSet/>
      <dgm:spPr/>
      <dgm:t>
        <a:bodyPr/>
        <a:lstStyle/>
        <a:p>
          <a:endParaRPr lang="en-US"/>
        </a:p>
      </dgm:t>
    </dgm:pt>
    <dgm:pt modelId="{E752DAF8-6B0B-4164-99EE-B86CBAD7512D}" type="sibTrans" cxnId="{1EC3AAB5-FED7-4DC2-9F2C-846F2734285C}">
      <dgm:prSet/>
      <dgm:spPr/>
      <dgm:t>
        <a:bodyPr/>
        <a:lstStyle/>
        <a:p>
          <a:endParaRPr lang="en-US"/>
        </a:p>
      </dgm:t>
    </dgm:pt>
    <dgm:pt modelId="{D6DEEBA2-0424-4409-BCF7-76BB9DD795C9}">
      <dgm:prSet/>
      <dgm:spPr/>
      <dgm:t>
        <a:bodyPr/>
        <a:lstStyle/>
        <a:p>
          <a:pPr rtl="0"/>
          <a:r>
            <a:rPr lang="en-ZA" dirty="0"/>
            <a:t>Governance and controls </a:t>
          </a:r>
          <a:endParaRPr lang="en-US" dirty="0"/>
        </a:p>
      </dgm:t>
    </dgm:pt>
    <dgm:pt modelId="{8D68397A-41F8-4161-A76D-C7B802EEEB20}" type="parTrans" cxnId="{035DA45C-269F-46DB-87DF-7BD11EAC72A5}">
      <dgm:prSet/>
      <dgm:spPr/>
      <dgm:t>
        <a:bodyPr/>
        <a:lstStyle/>
        <a:p>
          <a:endParaRPr lang="en-US"/>
        </a:p>
      </dgm:t>
    </dgm:pt>
    <dgm:pt modelId="{B54CF65D-CCEC-41DA-BA4E-50BDE81EF026}" type="sibTrans" cxnId="{035DA45C-269F-46DB-87DF-7BD11EAC72A5}">
      <dgm:prSet/>
      <dgm:spPr/>
      <dgm:t>
        <a:bodyPr/>
        <a:lstStyle/>
        <a:p>
          <a:endParaRPr lang="en-US"/>
        </a:p>
      </dgm:t>
    </dgm:pt>
    <dgm:pt modelId="{0C6EC740-01D1-4E76-B1DD-0EAE5DB0EAAC}" type="pres">
      <dgm:prSet presAssocID="{4169E746-0441-42DE-AEB1-F4ECAE0B1D13}" presName="linear" presStyleCnt="0">
        <dgm:presLayoutVars>
          <dgm:animLvl val="lvl"/>
          <dgm:resizeHandles val="exact"/>
        </dgm:presLayoutVars>
      </dgm:prSet>
      <dgm:spPr/>
      <dgm:t>
        <a:bodyPr/>
        <a:lstStyle/>
        <a:p>
          <a:endParaRPr lang="en-ZA"/>
        </a:p>
      </dgm:t>
    </dgm:pt>
    <dgm:pt modelId="{9FE9F251-396E-4204-B28F-1B03A1A028D1}" type="pres">
      <dgm:prSet presAssocID="{A0F96455-BE3A-45FB-BB4B-5A5E0D12C707}" presName="parentText" presStyleLbl="node1" presStyleIdx="0" presStyleCnt="5">
        <dgm:presLayoutVars>
          <dgm:chMax val="0"/>
          <dgm:bulletEnabled val="1"/>
        </dgm:presLayoutVars>
      </dgm:prSet>
      <dgm:spPr>
        <a:xfrm>
          <a:off x="0" y="101397"/>
          <a:ext cx="8388000" cy="455715"/>
        </a:xfrm>
        <a:prstGeom prst="roundRect">
          <a:avLst/>
        </a:prstGeom>
      </dgm:spPr>
      <dgm:t>
        <a:bodyPr/>
        <a:lstStyle/>
        <a:p>
          <a:endParaRPr lang="en-ZA"/>
        </a:p>
      </dgm:t>
    </dgm:pt>
    <dgm:pt modelId="{1658186A-F7FD-42F9-A046-4287AEE7AFB7}" type="pres">
      <dgm:prSet presAssocID="{A0F96455-BE3A-45FB-BB4B-5A5E0D12C707}" presName="childText" presStyleLbl="revTx" presStyleIdx="0" presStyleCnt="4">
        <dgm:presLayoutVars>
          <dgm:bulletEnabled val="1"/>
        </dgm:presLayoutVars>
      </dgm:prSet>
      <dgm:spPr/>
      <dgm:t>
        <a:bodyPr/>
        <a:lstStyle/>
        <a:p>
          <a:endParaRPr lang="en-ZA"/>
        </a:p>
      </dgm:t>
    </dgm:pt>
    <dgm:pt modelId="{24DC6622-FCD7-48EF-8416-C0B0580FBE7C}" type="pres">
      <dgm:prSet presAssocID="{0C0A4B76-AABC-4D8A-AE23-3AD65316579C}" presName="parentText" presStyleLbl="node1" presStyleIdx="1" presStyleCnt="5">
        <dgm:presLayoutVars>
          <dgm:chMax val="0"/>
          <dgm:bulletEnabled val="1"/>
        </dgm:presLayoutVars>
      </dgm:prSet>
      <dgm:spPr>
        <a:xfrm>
          <a:off x="0" y="1078235"/>
          <a:ext cx="8388000" cy="455715"/>
        </a:xfrm>
        <a:prstGeom prst="roundRect">
          <a:avLst/>
        </a:prstGeom>
      </dgm:spPr>
      <dgm:t>
        <a:bodyPr/>
        <a:lstStyle/>
        <a:p>
          <a:endParaRPr lang="en-ZA"/>
        </a:p>
      </dgm:t>
    </dgm:pt>
    <dgm:pt modelId="{486DA0AF-6843-494B-A5A6-6BAF690C786D}" type="pres">
      <dgm:prSet presAssocID="{0C0A4B76-AABC-4D8A-AE23-3AD65316579C}" presName="childText" presStyleLbl="revTx" presStyleIdx="1" presStyleCnt="4">
        <dgm:presLayoutVars>
          <dgm:bulletEnabled val="1"/>
        </dgm:presLayoutVars>
      </dgm:prSet>
      <dgm:spPr/>
      <dgm:t>
        <a:bodyPr/>
        <a:lstStyle/>
        <a:p>
          <a:endParaRPr lang="en-ZA"/>
        </a:p>
      </dgm:t>
    </dgm:pt>
    <dgm:pt modelId="{23731C3C-46B6-4717-8EB5-707749C56E24}" type="pres">
      <dgm:prSet presAssocID="{BB5D47C5-F789-400A-AD3C-038B6E484B45}" presName="parentText" presStyleLbl="node1" presStyleIdx="2" presStyleCnt="5">
        <dgm:presLayoutVars>
          <dgm:chMax val="0"/>
          <dgm:bulletEnabled val="1"/>
        </dgm:presLayoutVars>
      </dgm:prSet>
      <dgm:spPr>
        <a:xfrm>
          <a:off x="0" y="2320550"/>
          <a:ext cx="8388000" cy="455715"/>
        </a:xfrm>
        <a:prstGeom prst="roundRect">
          <a:avLst/>
        </a:prstGeom>
      </dgm:spPr>
      <dgm:t>
        <a:bodyPr/>
        <a:lstStyle/>
        <a:p>
          <a:endParaRPr lang="en-ZA"/>
        </a:p>
      </dgm:t>
    </dgm:pt>
    <dgm:pt modelId="{E7464C7A-3F93-41E1-82C5-27FFA05274F7}" type="pres">
      <dgm:prSet presAssocID="{BB5D47C5-F789-400A-AD3C-038B6E484B45}" presName="childText" presStyleLbl="revTx" presStyleIdx="2" presStyleCnt="4">
        <dgm:presLayoutVars>
          <dgm:bulletEnabled val="1"/>
        </dgm:presLayoutVars>
      </dgm:prSet>
      <dgm:spPr/>
      <dgm:t>
        <a:bodyPr/>
        <a:lstStyle/>
        <a:p>
          <a:endParaRPr lang="en-ZA"/>
        </a:p>
      </dgm:t>
    </dgm:pt>
    <dgm:pt modelId="{AE407FD8-1A35-4131-87AB-8992187B6EE4}" type="pres">
      <dgm:prSet presAssocID="{D2669C8F-4AC7-4616-8D8A-019E0DDE2EBE}" presName="parentText" presStyleLbl="node1" presStyleIdx="3" presStyleCnt="5">
        <dgm:presLayoutVars>
          <dgm:chMax val="0"/>
          <dgm:bulletEnabled val="1"/>
        </dgm:presLayoutVars>
      </dgm:prSet>
      <dgm:spPr>
        <a:xfrm>
          <a:off x="0" y="3562865"/>
          <a:ext cx="8388000" cy="455715"/>
        </a:xfrm>
        <a:prstGeom prst="roundRect">
          <a:avLst/>
        </a:prstGeom>
      </dgm:spPr>
      <dgm:t>
        <a:bodyPr/>
        <a:lstStyle/>
        <a:p>
          <a:endParaRPr lang="en-ZA"/>
        </a:p>
      </dgm:t>
    </dgm:pt>
    <dgm:pt modelId="{CEE34F37-1BA1-41B9-A6A2-0BA4935622C4}" type="pres">
      <dgm:prSet presAssocID="{D2669C8F-4AC7-4616-8D8A-019E0DDE2EBE}" presName="childText" presStyleLbl="revTx" presStyleIdx="3" presStyleCnt="4">
        <dgm:presLayoutVars>
          <dgm:bulletEnabled val="1"/>
        </dgm:presLayoutVars>
      </dgm:prSet>
      <dgm:spPr/>
      <dgm:t>
        <a:bodyPr/>
        <a:lstStyle/>
        <a:p>
          <a:endParaRPr lang="en-ZA"/>
        </a:p>
      </dgm:t>
    </dgm:pt>
    <dgm:pt modelId="{6D78FAED-BD3A-486D-B276-7F4A3F86E2FC}" type="pres">
      <dgm:prSet presAssocID="{1DFF8741-B000-43FF-AB4C-010CB8CEA9A7}" presName="parentText" presStyleLbl="node1" presStyleIdx="4" presStyleCnt="5">
        <dgm:presLayoutVars>
          <dgm:chMax val="0"/>
          <dgm:bulletEnabled val="1"/>
        </dgm:presLayoutVars>
      </dgm:prSet>
      <dgm:spPr>
        <a:xfrm>
          <a:off x="0" y="4333220"/>
          <a:ext cx="8388000" cy="455715"/>
        </a:xfrm>
        <a:prstGeom prst="roundRect">
          <a:avLst/>
        </a:prstGeom>
      </dgm:spPr>
      <dgm:t>
        <a:bodyPr/>
        <a:lstStyle/>
        <a:p>
          <a:endParaRPr lang="en-ZA"/>
        </a:p>
      </dgm:t>
    </dgm:pt>
  </dgm:ptLst>
  <dgm:cxnLst>
    <dgm:cxn modelId="{54617C10-992D-4DCF-9EE7-E585A3E838CF}" type="presOf" srcId="{7E7474E1-7C7F-4C95-8759-31376DBDC734}" destId="{486DA0AF-6843-494B-A5A6-6BAF690C786D}" srcOrd="0" destOrd="1" presId="urn:microsoft.com/office/officeart/2005/8/layout/vList2"/>
    <dgm:cxn modelId="{410B3ACE-2D84-448C-9D56-7F114F1D03FD}" srcId="{0C0A4B76-AABC-4D8A-AE23-3AD65316579C}" destId="{E5730656-1774-4A8E-A744-242F70BF4017}" srcOrd="0" destOrd="0" parTransId="{ACE240E0-6E70-4F94-A92E-68F90AFADAE1}" sibTransId="{C37F109B-4496-4D39-9CB2-4D523F857C82}"/>
    <dgm:cxn modelId="{8F4FB5CC-0A3E-48DB-9E21-EF318DF7B891}" srcId="{BB5D47C5-F789-400A-AD3C-038B6E484B45}" destId="{54A90172-6595-4173-BD81-CE6F7220A238}" srcOrd="0" destOrd="0" parTransId="{4235DC86-5F31-4C73-8826-9C798B17A6DA}" sibTransId="{F77D8B95-E5BE-45D4-9D39-AE2408C31572}"/>
    <dgm:cxn modelId="{1E633F3C-6809-4217-8F1B-5926AAA1316B}" type="presOf" srcId="{1DFF8741-B000-43FF-AB4C-010CB8CEA9A7}" destId="{6D78FAED-BD3A-486D-B276-7F4A3F86E2FC}" srcOrd="0" destOrd="0" presId="urn:microsoft.com/office/officeart/2005/8/layout/vList2"/>
    <dgm:cxn modelId="{F8C401DA-57F5-4290-902A-D8E68EBA0C55}" type="presOf" srcId="{19990BF8-098C-4DAA-AD89-74DD2D7D27E5}" destId="{CEE34F37-1BA1-41B9-A6A2-0BA4935622C4}" srcOrd="0" destOrd="0" presId="urn:microsoft.com/office/officeart/2005/8/layout/vList2"/>
    <dgm:cxn modelId="{BA7EDA5C-A75C-4D8C-AC15-D5AA733FAFA0}" type="presOf" srcId="{8DF95A18-D07A-461F-96F9-6056044C84C2}" destId="{1658186A-F7FD-42F9-A046-4287AEE7AFB7}" srcOrd="0" destOrd="1" presId="urn:microsoft.com/office/officeart/2005/8/layout/vList2"/>
    <dgm:cxn modelId="{97993771-1CFF-4699-A2FE-2FE880BDD2F7}" type="presOf" srcId="{4169E746-0441-42DE-AEB1-F4ECAE0B1D13}" destId="{0C6EC740-01D1-4E76-B1DD-0EAE5DB0EAAC}" srcOrd="0" destOrd="0" presId="urn:microsoft.com/office/officeart/2005/8/layout/vList2"/>
    <dgm:cxn modelId="{183909A3-4004-435C-9B29-F9020CDEF6E2}" type="presOf" srcId="{D2669C8F-4AC7-4616-8D8A-019E0DDE2EBE}" destId="{AE407FD8-1A35-4131-87AB-8992187B6EE4}" srcOrd="0" destOrd="0" presId="urn:microsoft.com/office/officeart/2005/8/layout/vList2"/>
    <dgm:cxn modelId="{2155B2F9-5063-43DE-826B-D4A248B0BB58}" type="presOf" srcId="{E5730656-1774-4A8E-A744-242F70BF4017}" destId="{486DA0AF-6843-494B-A5A6-6BAF690C786D}" srcOrd="0" destOrd="0" presId="urn:microsoft.com/office/officeart/2005/8/layout/vList2"/>
    <dgm:cxn modelId="{C9A3727A-DF8A-48E9-8582-27135B907CD1}" type="presOf" srcId="{E09A7F10-4F78-4008-AE11-7A0B7DF11128}" destId="{E7464C7A-3F93-41E1-82C5-27FFA05274F7}" srcOrd="0" destOrd="1" presId="urn:microsoft.com/office/officeart/2005/8/layout/vList2"/>
    <dgm:cxn modelId="{E3D5529B-56D4-47F4-93C4-D7B9BFC5FD98}" type="presOf" srcId="{BB5D47C5-F789-400A-AD3C-038B6E484B45}" destId="{23731C3C-46B6-4717-8EB5-707749C56E24}" srcOrd="0" destOrd="0" presId="urn:microsoft.com/office/officeart/2005/8/layout/vList2"/>
    <dgm:cxn modelId="{61910B97-5672-4FEF-A47C-B190CCE5A0CF}" type="presOf" srcId="{D6DEEBA2-0424-4409-BCF7-76BB9DD795C9}" destId="{E7464C7A-3F93-41E1-82C5-27FFA05274F7}" srcOrd="0" destOrd="2" presId="urn:microsoft.com/office/officeart/2005/8/layout/vList2"/>
    <dgm:cxn modelId="{150B6603-C1D1-4BAA-8B51-1A625481C1D7}" srcId="{0C0A4B76-AABC-4D8A-AE23-3AD65316579C}" destId="{F536A5D5-6DF0-4BFB-A7EB-915DBEF15D27}" srcOrd="2" destOrd="0" parTransId="{545E6E3F-2A19-4397-98A0-2FC66A1ED3C3}" sibTransId="{7D8E65B6-56CE-4C93-94AA-1FB77B9E28A7}"/>
    <dgm:cxn modelId="{B30F196D-C2EF-4BE0-B1D7-2EC169D82D29}" srcId="{4169E746-0441-42DE-AEB1-F4ECAE0B1D13}" destId="{A0F96455-BE3A-45FB-BB4B-5A5E0D12C707}" srcOrd="0" destOrd="0" parTransId="{581A56DE-DD2B-430F-B505-4B79186BAF27}" sibTransId="{C8ADAF5F-20B7-45AF-A8A2-D9ED35C24B81}"/>
    <dgm:cxn modelId="{D84D9CA4-34D0-4252-808F-E986C3848492}" srcId="{4169E746-0441-42DE-AEB1-F4ECAE0B1D13}" destId="{0C0A4B76-AABC-4D8A-AE23-3AD65316579C}" srcOrd="1" destOrd="0" parTransId="{EE9CA3E2-38D7-4333-BD2D-899976D9839D}" sibTransId="{215029F3-67A5-490A-85FF-CD79BD600923}"/>
    <dgm:cxn modelId="{E491097C-EC38-41BD-A6A5-8F1AADBD0A41}" srcId="{A0F96455-BE3A-45FB-BB4B-5A5E0D12C707}" destId="{8DF95A18-D07A-461F-96F9-6056044C84C2}" srcOrd="1" destOrd="0" parTransId="{3F48E6DB-0CE8-431B-929B-93E027EED2D4}" sibTransId="{CB71D298-0413-46DB-A4AD-2D1271B793EA}"/>
    <dgm:cxn modelId="{64FA8A3A-7B85-4E17-8C8A-7B6F035DEBF5}" type="presOf" srcId="{F3D2619D-8E34-494A-B246-A98F9553FB8D}" destId="{1658186A-F7FD-42F9-A046-4287AEE7AFB7}" srcOrd="0" destOrd="0" presId="urn:microsoft.com/office/officeart/2005/8/layout/vList2"/>
    <dgm:cxn modelId="{0B8B6694-EECE-4E8A-9005-39807A93E3B1}" srcId="{4169E746-0441-42DE-AEB1-F4ECAE0B1D13}" destId="{BB5D47C5-F789-400A-AD3C-038B6E484B45}" srcOrd="2" destOrd="0" parTransId="{2B97585B-D5CA-4731-94D8-D48DAF8BCF28}" sibTransId="{9A5EC5BA-C5FF-4D80-B477-D9C6F75B4264}"/>
    <dgm:cxn modelId="{035DA45C-269F-46DB-87DF-7BD11EAC72A5}" srcId="{BB5D47C5-F789-400A-AD3C-038B6E484B45}" destId="{D6DEEBA2-0424-4409-BCF7-76BB9DD795C9}" srcOrd="2" destOrd="0" parTransId="{8D68397A-41F8-4161-A76D-C7B802EEEB20}" sibTransId="{B54CF65D-CCEC-41DA-BA4E-50BDE81EF026}"/>
    <dgm:cxn modelId="{A593AF21-FF14-4DCC-BAF5-08C693EE8726}" srcId="{0C0A4B76-AABC-4D8A-AE23-3AD65316579C}" destId="{7E7474E1-7C7F-4C95-8759-31376DBDC734}" srcOrd="1" destOrd="0" parTransId="{CD5B68FB-2699-4D51-ACB6-BF44EF78010C}" sibTransId="{52D9657E-AF3E-4D21-B2A7-70C8141EEBA7}"/>
    <dgm:cxn modelId="{560E09F8-D872-465A-852D-5BA948DA8C10}" srcId="{D2669C8F-4AC7-4616-8D8A-019E0DDE2EBE}" destId="{19990BF8-098C-4DAA-AD89-74DD2D7D27E5}" srcOrd="0" destOrd="0" parTransId="{DEE437B8-77FC-4CBB-9C05-31A75EA39CFD}" sibTransId="{DD33218A-8B32-4C30-9EA7-830EAB74B043}"/>
    <dgm:cxn modelId="{9EFBC6D4-DD9E-4520-985C-89CDE1DAA09F}" srcId="{A0F96455-BE3A-45FB-BB4B-5A5E0D12C707}" destId="{F3D2619D-8E34-494A-B246-A98F9553FB8D}" srcOrd="0" destOrd="0" parTransId="{CF2D7723-F901-4D0C-878F-CF68B84CF135}" sibTransId="{3CC2F4DC-2BB9-4DF7-9059-BFB77036DE19}"/>
    <dgm:cxn modelId="{15841FA4-C9F8-45D8-93D4-F0CFFB8C5F0A}" srcId="{BB5D47C5-F789-400A-AD3C-038B6E484B45}" destId="{E09A7F10-4F78-4008-AE11-7A0B7DF11128}" srcOrd="1" destOrd="0" parTransId="{B6337894-18EF-431F-BC38-18A33D76315E}" sibTransId="{C4E5B877-F8C2-44A5-AB15-0447CC6E29A6}"/>
    <dgm:cxn modelId="{94EAC6A3-5678-43CA-ABED-BA3604E21E1F}" type="presOf" srcId="{54A90172-6595-4173-BD81-CE6F7220A238}" destId="{E7464C7A-3F93-41E1-82C5-27FFA05274F7}" srcOrd="0" destOrd="0" presId="urn:microsoft.com/office/officeart/2005/8/layout/vList2"/>
    <dgm:cxn modelId="{55635DCD-6CA4-4018-BA81-E128821399BC}" srcId="{4169E746-0441-42DE-AEB1-F4ECAE0B1D13}" destId="{D2669C8F-4AC7-4616-8D8A-019E0DDE2EBE}" srcOrd="3" destOrd="0" parTransId="{19BB8AE6-4EB1-4F5F-B6DC-E44AEAC85283}" sibTransId="{C2506F3D-223B-45C5-82AD-B7EDEE892BBB}"/>
    <dgm:cxn modelId="{1EC3AAB5-FED7-4DC2-9F2C-846F2734285C}" srcId="{4169E746-0441-42DE-AEB1-F4ECAE0B1D13}" destId="{1DFF8741-B000-43FF-AB4C-010CB8CEA9A7}" srcOrd="4" destOrd="0" parTransId="{C58ACBC3-1C5C-4866-8928-45DF2E58ACB5}" sibTransId="{E752DAF8-6B0B-4164-99EE-B86CBAD7512D}"/>
    <dgm:cxn modelId="{0649601D-BE60-4716-A884-D0BD217AF80A}" type="presOf" srcId="{A0F96455-BE3A-45FB-BB4B-5A5E0D12C707}" destId="{9FE9F251-396E-4204-B28F-1B03A1A028D1}" srcOrd="0" destOrd="0" presId="urn:microsoft.com/office/officeart/2005/8/layout/vList2"/>
    <dgm:cxn modelId="{70E6275F-5C2B-4A19-B83A-1F737F4BDB90}" type="presOf" srcId="{0C0A4B76-AABC-4D8A-AE23-3AD65316579C}" destId="{24DC6622-FCD7-48EF-8416-C0B0580FBE7C}" srcOrd="0" destOrd="0" presId="urn:microsoft.com/office/officeart/2005/8/layout/vList2"/>
    <dgm:cxn modelId="{A12BA295-C078-4B59-9275-12A81A2A6DFF}" type="presOf" srcId="{F536A5D5-6DF0-4BFB-A7EB-915DBEF15D27}" destId="{486DA0AF-6843-494B-A5A6-6BAF690C786D}" srcOrd="0" destOrd="2" presId="urn:microsoft.com/office/officeart/2005/8/layout/vList2"/>
    <dgm:cxn modelId="{E41F63D5-6FA9-4BBC-B272-DA0EAE0B0314}" type="presParOf" srcId="{0C6EC740-01D1-4E76-B1DD-0EAE5DB0EAAC}" destId="{9FE9F251-396E-4204-B28F-1B03A1A028D1}" srcOrd="0" destOrd="0" presId="urn:microsoft.com/office/officeart/2005/8/layout/vList2"/>
    <dgm:cxn modelId="{EE166D6E-2EDE-4497-8890-68A6FDBD6770}" type="presParOf" srcId="{0C6EC740-01D1-4E76-B1DD-0EAE5DB0EAAC}" destId="{1658186A-F7FD-42F9-A046-4287AEE7AFB7}" srcOrd="1" destOrd="0" presId="urn:microsoft.com/office/officeart/2005/8/layout/vList2"/>
    <dgm:cxn modelId="{92E6351B-9E5B-4583-B954-30C3BD92B41C}" type="presParOf" srcId="{0C6EC740-01D1-4E76-B1DD-0EAE5DB0EAAC}" destId="{24DC6622-FCD7-48EF-8416-C0B0580FBE7C}" srcOrd="2" destOrd="0" presId="urn:microsoft.com/office/officeart/2005/8/layout/vList2"/>
    <dgm:cxn modelId="{C63AF093-9590-4DE9-9E7B-7C545A28991B}" type="presParOf" srcId="{0C6EC740-01D1-4E76-B1DD-0EAE5DB0EAAC}" destId="{486DA0AF-6843-494B-A5A6-6BAF690C786D}" srcOrd="3" destOrd="0" presId="urn:microsoft.com/office/officeart/2005/8/layout/vList2"/>
    <dgm:cxn modelId="{2732A6B7-E4E5-4F55-8AB4-547D570E6033}" type="presParOf" srcId="{0C6EC740-01D1-4E76-B1DD-0EAE5DB0EAAC}" destId="{23731C3C-46B6-4717-8EB5-707749C56E24}" srcOrd="4" destOrd="0" presId="urn:microsoft.com/office/officeart/2005/8/layout/vList2"/>
    <dgm:cxn modelId="{24D0B63C-E512-42A4-B031-C575D5593237}" type="presParOf" srcId="{0C6EC740-01D1-4E76-B1DD-0EAE5DB0EAAC}" destId="{E7464C7A-3F93-41E1-82C5-27FFA05274F7}" srcOrd="5" destOrd="0" presId="urn:microsoft.com/office/officeart/2005/8/layout/vList2"/>
    <dgm:cxn modelId="{9C968812-735E-4E17-9510-30BC8058F731}" type="presParOf" srcId="{0C6EC740-01D1-4E76-B1DD-0EAE5DB0EAAC}" destId="{AE407FD8-1A35-4131-87AB-8992187B6EE4}" srcOrd="6" destOrd="0" presId="urn:microsoft.com/office/officeart/2005/8/layout/vList2"/>
    <dgm:cxn modelId="{003DE5E8-F13D-468C-A787-238F4ADA3878}" type="presParOf" srcId="{0C6EC740-01D1-4E76-B1DD-0EAE5DB0EAAC}" destId="{CEE34F37-1BA1-41B9-A6A2-0BA4935622C4}" srcOrd="7" destOrd="0" presId="urn:microsoft.com/office/officeart/2005/8/layout/vList2"/>
    <dgm:cxn modelId="{52679C48-A0C4-415C-8663-4F78044B7963}" type="presParOf" srcId="{0C6EC740-01D1-4E76-B1DD-0EAE5DB0EAAC}" destId="{6D78FAED-BD3A-486D-B276-7F4A3F86E2F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9280F2-4839-41A4-9FBB-12860CD7300D}" type="doc">
      <dgm:prSet loTypeId="urn:diagrams.loki3.com/BracketList" loCatId="list" qsTypeId="urn:microsoft.com/office/officeart/2005/8/quickstyle/simple1" qsCatId="simple" csTypeId="urn:microsoft.com/office/officeart/2005/8/colors/colorful1" csCatId="colorful" phldr="1"/>
      <dgm:spPr/>
      <dgm:t>
        <a:bodyPr/>
        <a:lstStyle/>
        <a:p>
          <a:endParaRPr lang="en-US"/>
        </a:p>
      </dgm:t>
    </dgm:pt>
    <dgm:pt modelId="{0499A71A-EF02-4274-8417-EBB5B1905156}">
      <dgm:prSet/>
      <dgm:spPr/>
      <dgm:t>
        <a:bodyPr/>
        <a:lstStyle/>
        <a:p>
          <a:pPr rtl="0"/>
          <a:endParaRPr lang="en-US" b="1" dirty="0"/>
        </a:p>
      </dgm:t>
    </dgm:pt>
    <dgm:pt modelId="{B7206097-5D0E-468D-811A-659F13BBB897}" type="parTrans" cxnId="{E9AFAC17-DCB8-4578-B686-C43BC6991152}">
      <dgm:prSet/>
      <dgm:spPr/>
      <dgm:t>
        <a:bodyPr/>
        <a:lstStyle/>
        <a:p>
          <a:endParaRPr lang="en-US"/>
        </a:p>
      </dgm:t>
    </dgm:pt>
    <dgm:pt modelId="{45963150-0DD7-42C8-9608-A22AB3DBDCBD}" type="sibTrans" cxnId="{E9AFAC17-DCB8-4578-B686-C43BC6991152}">
      <dgm:prSet/>
      <dgm:spPr/>
      <dgm:t>
        <a:bodyPr/>
        <a:lstStyle/>
        <a:p>
          <a:endParaRPr lang="en-US"/>
        </a:p>
      </dgm:t>
    </dgm:pt>
    <dgm:pt modelId="{B14D02EF-C67F-49E2-9C00-00B554FD4534}">
      <dgm:prSet/>
      <dgm:spPr>
        <a:solidFill>
          <a:srgbClr val="FBB040"/>
        </a:solidFill>
        <a:effectLst>
          <a:glow rad="63500">
            <a:schemeClr val="accent6">
              <a:satMod val="175000"/>
              <a:alpha val="40000"/>
            </a:schemeClr>
          </a:glow>
        </a:effectLst>
      </dgm:spPr>
      <dgm:t>
        <a:bodyPr/>
        <a:lstStyle/>
        <a:p>
          <a:pPr rtl="0"/>
          <a:r>
            <a:rPr lang="en-ZA" b="0" dirty="0"/>
            <a:t>High level allocation of capital budget to each of the following 3 spatial targeting categories in terms of total capital budget from all funding sources:</a:t>
          </a:r>
          <a:endParaRPr lang="en-US" dirty="0"/>
        </a:p>
      </dgm:t>
    </dgm:pt>
    <dgm:pt modelId="{513ABC45-3CE5-4FC7-BF60-6884E2407B1A}" type="parTrans" cxnId="{A8AC35F2-672A-4972-A0F2-58249E146B00}">
      <dgm:prSet/>
      <dgm:spPr/>
      <dgm:t>
        <a:bodyPr/>
        <a:lstStyle/>
        <a:p>
          <a:endParaRPr lang="en-US"/>
        </a:p>
      </dgm:t>
    </dgm:pt>
    <dgm:pt modelId="{C95B8D5F-01F5-4EEE-ACE9-F0AB60007434}" type="sibTrans" cxnId="{A8AC35F2-672A-4972-A0F2-58249E146B00}">
      <dgm:prSet/>
      <dgm:spPr/>
      <dgm:t>
        <a:bodyPr/>
        <a:lstStyle/>
        <a:p>
          <a:endParaRPr lang="en-US"/>
        </a:p>
      </dgm:t>
    </dgm:pt>
    <dgm:pt modelId="{EB7B3406-27A0-4DEF-B2AD-639B9F2FF931}">
      <dgm:prSet/>
      <dgm:spPr/>
      <dgm:t>
        <a:bodyPr/>
        <a:lstStyle/>
        <a:p>
          <a:pPr rtl="0"/>
          <a:endParaRPr lang="en-US" dirty="0"/>
        </a:p>
      </dgm:t>
    </dgm:pt>
    <dgm:pt modelId="{A0513EA1-5797-44B6-B636-59A4971E1B73}" type="parTrans" cxnId="{D4C9870F-5EE3-45FF-B61B-F2BBDC9CC676}">
      <dgm:prSet/>
      <dgm:spPr/>
      <dgm:t>
        <a:bodyPr/>
        <a:lstStyle/>
        <a:p>
          <a:endParaRPr lang="en-US"/>
        </a:p>
      </dgm:t>
    </dgm:pt>
    <dgm:pt modelId="{4F01F657-C07E-4589-B42C-B7D01142D3F8}" type="sibTrans" cxnId="{D4C9870F-5EE3-45FF-B61B-F2BBDC9CC676}">
      <dgm:prSet/>
      <dgm:spPr/>
      <dgm:t>
        <a:bodyPr/>
        <a:lstStyle/>
        <a:p>
          <a:endParaRPr lang="en-US"/>
        </a:p>
      </dgm:t>
    </dgm:pt>
    <dgm:pt modelId="{4D2F9F4D-23D1-449F-8C43-DAE27CF7B2EE}">
      <dgm:prSet/>
      <dgm:spPr>
        <a:effectLst>
          <a:glow rad="63500">
            <a:schemeClr val="accent3">
              <a:satMod val="175000"/>
              <a:alpha val="40000"/>
            </a:schemeClr>
          </a:glow>
        </a:effectLst>
      </dgm:spPr>
      <dgm:t>
        <a:bodyPr/>
        <a:lstStyle/>
        <a:p>
          <a:pPr marL="171450" indent="0" rtl="0"/>
          <a:r>
            <a:rPr lang="en-ZA" i="0" dirty="0"/>
            <a:t>Investment strategy for intergovernmental project pipeline</a:t>
          </a:r>
          <a:endParaRPr lang="en-US" i="0" dirty="0"/>
        </a:p>
      </dgm:t>
    </dgm:pt>
    <dgm:pt modelId="{CA9DC99D-4468-4185-B68D-B292BF454982}" type="parTrans" cxnId="{93F96792-11C7-46C2-9A99-E1294AF6EEF9}">
      <dgm:prSet/>
      <dgm:spPr/>
      <dgm:t>
        <a:bodyPr/>
        <a:lstStyle/>
        <a:p>
          <a:endParaRPr lang="en-US"/>
        </a:p>
      </dgm:t>
    </dgm:pt>
    <dgm:pt modelId="{DC9E96E4-4A32-4443-964C-FDC6AE22A1AE}" type="sibTrans" cxnId="{93F96792-11C7-46C2-9A99-E1294AF6EEF9}">
      <dgm:prSet/>
      <dgm:spPr/>
      <dgm:t>
        <a:bodyPr/>
        <a:lstStyle/>
        <a:p>
          <a:endParaRPr lang="en-US"/>
        </a:p>
      </dgm:t>
    </dgm:pt>
    <dgm:pt modelId="{9F58C89E-6D82-40B1-93B9-5D03672ED8FF}">
      <dgm:prSet/>
      <dgm:spPr>
        <a:solidFill>
          <a:srgbClr val="D4711A"/>
        </a:solidFill>
        <a:effectLst>
          <a:glow rad="63500">
            <a:schemeClr val="accent6">
              <a:satMod val="175000"/>
              <a:alpha val="40000"/>
            </a:schemeClr>
          </a:glow>
        </a:effectLst>
      </dgm:spPr>
      <dgm:t>
        <a:bodyPr/>
        <a:lstStyle/>
        <a:p>
          <a:pPr rtl="0"/>
          <a:r>
            <a:rPr lang="en-ZA" b="0" dirty="0"/>
            <a:t>Leadership, good governance and planning (strategic &amp; operational)</a:t>
          </a:r>
          <a:endParaRPr lang="en-US" dirty="0"/>
        </a:p>
      </dgm:t>
    </dgm:pt>
    <dgm:pt modelId="{9E3B3635-445D-4D6A-8BC0-56B68A7431CC}" type="parTrans" cxnId="{25ADA67C-5882-4348-BD10-6E7B7F414634}">
      <dgm:prSet/>
      <dgm:spPr/>
      <dgm:t>
        <a:bodyPr/>
        <a:lstStyle/>
        <a:p>
          <a:endParaRPr lang="en-US"/>
        </a:p>
      </dgm:t>
    </dgm:pt>
    <dgm:pt modelId="{727526ED-D4E0-43C6-9404-DA56C6B295C3}" type="sibTrans" cxnId="{25ADA67C-5882-4348-BD10-6E7B7F414634}">
      <dgm:prSet/>
      <dgm:spPr/>
      <dgm:t>
        <a:bodyPr/>
        <a:lstStyle/>
        <a:p>
          <a:endParaRPr lang="en-US"/>
        </a:p>
      </dgm:t>
    </dgm:pt>
    <dgm:pt modelId="{AD49FF7E-C13A-4BB6-BA1B-69EF44B26C2F}">
      <dgm:prSet/>
      <dgm:spPr>
        <a:solidFill>
          <a:srgbClr val="D4711A"/>
        </a:solidFill>
        <a:effectLst>
          <a:glow rad="63500">
            <a:schemeClr val="accent6">
              <a:satMod val="175000"/>
              <a:alpha val="40000"/>
            </a:schemeClr>
          </a:glow>
        </a:effectLst>
      </dgm:spPr>
      <dgm:t>
        <a:bodyPr/>
        <a:lstStyle/>
        <a:p>
          <a:pPr rtl="0"/>
          <a:r>
            <a:rPr lang="en-US" b="0" dirty="0"/>
            <a:t>Risk mitigation strategies</a:t>
          </a:r>
        </a:p>
      </dgm:t>
    </dgm:pt>
    <dgm:pt modelId="{56FCD60C-8270-4773-A133-C3FD168181AA}" type="parTrans" cxnId="{D8A3D1BC-5428-422A-9562-4F18BE0AB888}">
      <dgm:prSet/>
      <dgm:spPr/>
      <dgm:t>
        <a:bodyPr/>
        <a:lstStyle/>
        <a:p>
          <a:endParaRPr lang="en-US"/>
        </a:p>
      </dgm:t>
    </dgm:pt>
    <dgm:pt modelId="{006FDAC3-D03C-4436-AD2E-B118B671095E}" type="sibTrans" cxnId="{D8A3D1BC-5428-422A-9562-4F18BE0AB888}">
      <dgm:prSet/>
      <dgm:spPr/>
      <dgm:t>
        <a:bodyPr/>
        <a:lstStyle/>
        <a:p>
          <a:endParaRPr lang="en-US"/>
        </a:p>
      </dgm:t>
    </dgm:pt>
    <dgm:pt modelId="{5F3605B1-E232-487A-B495-656CE1C0F116}">
      <dgm:prSet/>
      <dgm:spPr>
        <a:solidFill>
          <a:srgbClr val="D4711A"/>
        </a:solidFill>
        <a:effectLst>
          <a:glow rad="63500">
            <a:schemeClr val="accent6">
              <a:satMod val="175000"/>
              <a:alpha val="40000"/>
            </a:schemeClr>
          </a:glow>
        </a:effectLst>
      </dgm:spPr>
      <dgm:t>
        <a:bodyPr/>
        <a:lstStyle/>
        <a:p>
          <a:pPr rtl="0"/>
          <a:r>
            <a:rPr lang="en-US" b="0" dirty="0"/>
            <a:t>Operating budget implications</a:t>
          </a:r>
        </a:p>
      </dgm:t>
    </dgm:pt>
    <dgm:pt modelId="{BB7CAA45-CBE6-41A2-8531-472DF3D333A3}" type="parTrans" cxnId="{8FC56C95-D6D2-4D5B-B46E-8FD94A1A8E0C}">
      <dgm:prSet/>
      <dgm:spPr/>
      <dgm:t>
        <a:bodyPr/>
        <a:lstStyle/>
        <a:p>
          <a:endParaRPr lang="en-US"/>
        </a:p>
      </dgm:t>
    </dgm:pt>
    <dgm:pt modelId="{CF859E18-F81A-4D82-97B8-2ED02735ACB2}" type="sibTrans" cxnId="{8FC56C95-D6D2-4D5B-B46E-8FD94A1A8E0C}">
      <dgm:prSet/>
      <dgm:spPr/>
      <dgm:t>
        <a:bodyPr/>
        <a:lstStyle/>
        <a:p>
          <a:endParaRPr lang="en-US"/>
        </a:p>
      </dgm:t>
    </dgm:pt>
    <dgm:pt modelId="{CC2EB699-BCC6-4456-A0B5-EF232D303F06}">
      <dgm:prSet/>
      <dgm:spPr>
        <a:solidFill>
          <a:srgbClr val="D4711A"/>
        </a:solidFill>
        <a:effectLst>
          <a:glow rad="63500">
            <a:schemeClr val="accent6">
              <a:satMod val="175000"/>
              <a:alpha val="40000"/>
            </a:schemeClr>
          </a:glow>
        </a:effectLst>
      </dgm:spPr>
      <dgm:t>
        <a:bodyPr/>
        <a:lstStyle/>
        <a:p>
          <a:pPr rtl="0"/>
          <a:r>
            <a:rPr lang="en-US" b="0" dirty="0"/>
            <a:t>City Support Implementation Plan</a:t>
          </a:r>
        </a:p>
      </dgm:t>
    </dgm:pt>
    <dgm:pt modelId="{DC437330-C4E5-4F33-8088-C0D029B4B3D6}" type="parTrans" cxnId="{20C5205B-C728-4138-A9C0-3B77BFD9ED77}">
      <dgm:prSet/>
      <dgm:spPr/>
      <dgm:t>
        <a:bodyPr/>
        <a:lstStyle/>
        <a:p>
          <a:endParaRPr lang="en-US"/>
        </a:p>
      </dgm:t>
    </dgm:pt>
    <dgm:pt modelId="{F56447E5-846F-42EE-B033-14FE41CC022A}" type="sibTrans" cxnId="{20C5205B-C728-4138-A9C0-3B77BFD9ED77}">
      <dgm:prSet/>
      <dgm:spPr/>
      <dgm:t>
        <a:bodyPr/>
        <a:lstStyle/>
        <a:p>
          <a:endParaRPr lang="en-US"/>
        </a:p>
      </dgm:t>
    </dgm:pt>
    <dgm:pt modelId="{D4FB2034-8A65-4023-B933-50AC2D67B657}">
      <dgm:prSet/>
      <dgm:spPr>
        <a:solidFill>
          <a:srgbClr val="D4711A"/>
        </a:solidFill>
        <a:effectLst>
          <a:glow rad="63500">
            <a:schemeClr val="accent6">
              <a:satMod val="175000"/>
              <a:alpha val="40000"/>
            </a:schemeClr>
          </a:glow>
        </a:effectLst>
      </dgm:spPr>
      <dgm:t>
        <a:bodyPr/>
        <a:lstStyle/>
        <a:p>
          <a:pPr rtl="0"/>
          <a:r>
            <a:rPr lang="en-US" b="0" dirty="0"/>
            <a:t>Inter-sectoral municipal &amp; consultation with PG, SOE’s &amp; National </a:t>
          </a:r>
          <a:r>
            <a:rPr lang="en-ZA" b="0" dirty="0"/>
            <a:t>Departments responsible for asset creation for service delivery directly to the public (e.g. SAPS)</a:t>
          </a:r>
          <a:endParaRPr lang="en-US" dirty="0"/>
        </a:p>
      </dgm:t>
    </dgm:pt>
    <dgm:pt modelId="{ED3FAD57-BE48-4B44-9037-3EB66D895094}" type="parTrans" cxnId="{B563E5B3-D09F-4DCA-A24B-891EDB291EE0}">
      <dgm:prSet/>
      <dgm:spPr/>
      <dgm:t>
        <a:bodyPr/>
        <a:lstStyle/>
        <a:p>
          <a:endParaRPr lang="en-US"/>
        </a:p>
      </dgm:t>
    </dgm:pt>
    <dgm:pt modelId="{116368B5-375C-41AD-99B2-AD6830BB5321}" type="sibTrans" cxnId="{B563E5B3-D09F-4DCA-A24B-891EDB291EE0}">
      <dgm:prSet/>
      <dgm:spPr/>
      <dgm:t>
        <a:bodyPr/>
        <a:lstStyle/>
        <a:p>
          <a:endParaRPr lang="en-US"/>
        </a:p>
      </dgm:t>
    </dgm:pt>
    <dgm:pt modelId="{987618E9-15E5-4360-9E25-7BB557348621}">
      <dgm:prSet/>
      <dgm:spPr>
        <a:solidFill>
          <a:srgbClr val="FBB040"/>
        </a:solidFill>
        <a:effectLst>
          <a:glow rad="63500">
            <a:schemeClr val="accent6">
              <a:satMod val="175000"/>
              <a:alpha val="40000"/>
            </a:schemeClr>
          </a:glow>
        </a:effectLst>
      </dgm:spPr>
      <dgm:t>
        <a:bodyPr/>
        <a:lstStyle/>
        <a:p>
          <a:pPr rtl="0"/>
          <a:r>
            <a:rPr lang="en-ZA" i="1" dirty="0"/>
            <a:t>Urban Network identification and prioritisation of Integration Zones</a:t>
          </a:r>
          <a:endParaRPr lang="en-US" i="1" dirty="0"/>
        </a:p>
      </dgm:t>
    </dgm:pt>
    <dgm:pt modelId="{A06B6B93-F74C-4279-96B6-2B2D436C0FF1}" type="parTrans" cxnId="{4DD98D94-F16E-4B22-9494-D419BC102CC9}">
      <dgm:prSet/>
      <dgm:spPr/>
      <dgm:t>
        <a:bodyPr/>
        <a:lstStyle/>
        <a:p>
          <a:endParaRPr lang="en-US"/>
        </a:p>
      </dgm:t>
    </dgm:pt>
    <dgm:pt modelId="{12788AB8-8173-4178-865B-6AB84D17E930}" type="sibTrans" cxnId="{4DD98D94-F16E-4B22-9494-D419BC102CC9}">
      <dgm:prSet/>
      <dgm:spPr/>
      <dgm:t>
        <a:bodyPr/>
        <a:lstStyle/>
        <a:p>
          <a:endParaRPr lang="en-US"/>
        </a:p>
      </dgm:t>
    </dgm:pt>
    <dgm:pt modelId="{88AB0FB2-7351-414D-8C69-003A7F85C7A4}">
      <dgm:prSet/>
      <dgm:spPr>
        <a:solidFill>
          <a:srgbClr val="FBB040"/>
        </a:solidFill>
        <a:effectLst>
          <a:glow rad="63500">
            <a:schemeClr val="accent6">
              <a:satMod val="175000"/>
              <a:alpha val="40000"/>
            </a:schemeClr>
          </a:glow>
        </a:effectLst>
      </dgm:spPr>
      <dgm:t>
        <a:bodyPr/>
        <a:lstStyle/>
        <a:p>
          <a:pPr rtl="0"/>
          <a:r>
            <a:rPr lang="en-ZA" i="1" dirty="0"/>
            <a:t>Marginalised areas (Informal settlements, Townships and Inner City Areas)</a:t>
          </a:r>
          <a:r>
            <a:rPr lang="en-US" i="1" dirty="0"/>
            <a:t>identification and </a:t>
          </a:r>
          <a:r>
            <a:rPr lang="en-US" i="1" dirty="0" err="1"/>
            <a:t>prioritisation</a:t>
          </a:r>
          <a:endParaRPr lang="en-US" i="1" dirty="0"/>
        </a:p>
      </dgm:t>
    </dgm:pt>
    <dgm:pt modelId="{6B0E0609-F79F-45CC-AF9F-EEEA92A890EB}" type="parTrans" cxnId="{0F713419-15DE-4E76-9CF9-8FA9B919408A}">
      <dgm:prSet/>
      <dgm:spPr/>
      <dgm:t>
        <a:bodyPr/>
        <a:lstStyle/>
        <a:p>
          <a:endParaRPr lang="en-US"/>
        </a:p>
      </dgm:t>
    </dgm:pt>
    <dgm:pt modelId="{AB41961A-FE6B-4FC6-ACEF-E49B4B2B1ACF}" type="sibTrans" cxnId="{0F713419-15DE-4E76-9CF9-8FA9B919408A}">
      <dgm:prSet/>
      <dgm:spPr/>
      <dgm:t>
        <a:bodyPr/>
        <a:lstStyle/>
        <a:p>
          <a:endParaRPr lang="en-US"/>
        </a:p>
      </dgm:t>
    </dgm:pt>
    <dgm:pt modelId="{D0EF545C-5F4C-4092-909D-8B23D4BD410D}">
      <dgm:prSet/>
      <dgm:spPr>
        <a:solidFill>
          <a:srgbClr val="FBB040"/>
        </a:solidFill>
        <a:effectLst>
          <a:glow rad="63500">
            <a:schemeClr val="accent6">
              <a:satMod val="175000"/>
              <a:alpha val="40000"/>
            </a:schemeClr>
          </a:glow>
        </a:effectLst>
      </dgm:spPr>
      <dgm:t>
        <a:bodyPr/>
        <a:lstStyle/>
        <a:p>
          <a:pPr rtl="0"/>
          <a:r>
            <a:rPr lang="en-ZA" i="1" dirty="0"/>
            <a:t>Growth nodes (commercial and industrial) identification and prioritisation</a:t>
          </a:r>
          <a:endParaRPr lang="en-US" i="1" dirty="0"/>
        </a:p>
      </dgm:t>
    </dgm:pt>
    <dgm:pt modelId="{E9F7D7B0-9C46-4DF2-A605-60FD68743CA9}" type="parTrans" cxnId="{D6B1DA6D-80F7-482B-9E43-AF573E71911E}">
      <dgm:prSet/>
      <dgm:spPr/>
      <dgm:t>
        <a:bodyPr/>
        <a:lstStyle/>
        <a:p>
          <a:endParaRPr lang="en-US"/>
        </a:p>
      </dgm:t>
    </dgm:pt>
    <dgm:pt modelId="{54337573-54F3-41CF-A622-005FC1E4E5B7}" type="sibTrans" cxnId="{D6B1DA6D-80F7-482B-9E43-AF573E71911E}">
      <dgm:prSet/>
      <dgm:spPr/>
      <dgm:t>
        <a:bodyPr/>
        <a:lstStyle/>
        <a:p>
          <a:endParaRPr lang="en-US"/>
        </a:p>
      </dgm:t>
    </dgm:pt>
    <dgm:pt modelId="{E37CD068-31BE-43AC-B4E9-41993A7F106E}">
      <dgm:prSet/>
      <dgm:spPr>
        <a:effectLst>
          <a:glow rad="63500">
            <a:schemeClr val="accent3">
              <a:satMod val="175000"/>
              <a:alpha val="40000"/>
            </a:schemeClr>
          </a:glow>
        </a:effectLst>
      </dgm:spPr>
      <dgm:t>
        <a:bodyPr/>
        <a:lstStyle/>
        <a:p>
          <a:pPr marL="171450" indent="0" rtl="0">
            <a:buNone/>
          </a:pPr>
          <a:endParaRPr lang="en-US" i="0" dirty="0"/>
        </a:p>
      </dgm:t>
    </dgm:pt>
    <dgm:pt modelId="{DC53D420-43D6-4638-9EEA-18ADEE87ED76}" type="parTrans" cxnId="{E2CA66BF-60EC-4C64-9E07-A01F0A40B3EB}">
      <dgm:prSet/>
      <dgm:spPr/>
      <dgm:t>
        <a:bodyPr/>
        <a:lstStyle/>
        <a:p>
          <a:endParaRPr lang="en-US"/>
        </a:p>
      </dgm:t>
    </dgm:pt>
    <dgm:pt modelId="{B5C51490-9DE8-465E-B2C3-75191D7D9A6A}" type="sibTrans" cxnId="{E2CA66BF-60EC-4C64-9E07-A01F0A40B3EB}">
      <dgm:prSet/>
      <dgm:spPr/>
      <dgm:t>
        <a:bodyPr/>
        <a:lstStyle/>
        <a:p>
          <a:endParaRPr lang="en-US"/>
        </a:p>
      </dgm:t>
    </dgm:pt>
    <dgm:pt modelId="{D12434A7-966F-471D-8881-33997630DDAD}">
      <dgm:prSet/>
      <dgm:spPr>
        <a:effectLst>
          <a:glow rad="63500">
            <a:schemeClr val="accent3">
              <a:satMod val="175000"/>
              <a:alpha val="40000"/>
            </a:schemeClr>
          </a:glow>
        </a:effectLst>
      </dgm:spPr>
      <dgm:t>
        <a:bodyPr/>
        <a:lstStyle/>
        <a:p>
          <a:pPr marL="171450" indent="0" rtl="0"/>
          <a:endParaRPr lang="en-US" i="0" dirty="0"/>
        </a:p>
      </dgm:t>
    </dgm:pt>
    <dgm:pt modelId="{1136F56F-251A-471A-AFD2-EC24E0AF1914}" type="parTrans" cxnId="{3571749E-039C-48E7-A6D7-C0A97F5CB606}">
      <dgm:prSet/>
      <dgm:spPr/>
      <dgm:t>
        <a:bodyPr/>
        <a:lstStyle/>
        <a:p>
          <a:endParaRPr lang="en-US"/>
        </a:p>
      </dgm:t>
    </dgm:pt>
    <dgm:pt modelId="{C30D058E-2E2C-438C-92B3-D887DB56FD8E}" type="sibTrans" cxnId="{3571749E-039C-48E7-A6D7-C0A97F5CB606}">
      <dgm:prSet/>
      <dgm:spPr/>
      <dgm:t>
        <a:bodyPr/>
        <a:lstStyle/>
        <a:p>
          <a:endParaRPr lang="en-US"/>
        </a:p>
      </dgm:t>
    </dgm:pt>
    <dgm:pt modelId="{AD1D06B5-EA95-4461-B6C0-350E67D6898A}">
      <dgm:prSet/>
      <dgm:spPr/>
      <dgm:t>
        <a:bodyPr/>
        <a:lstStyle/>
        <a:p>
          <a:pPr rtl="0"/>
          <a:endParaRPr lang="en-US" b="1" dirty="0"/>
        </a:p>
      </dgm:t>
    </dgm:pt>
    <dgm:pt modelId="{5DFE49D9-C3AF-4EA9-A3C5-4030015EC648}" type="sibTrans" cxnId="{E3B85CDD-B7D8-4076-90E5-21F969E2E099}">
      <dgm:prSet/>
      <dgm:spPr/>
      <dgm:t>
        <a:bodyPr/>
        <a:lstStyle/>
        <a:p>
          <a:endParaRPr lang="en-US"/>
        </a:p>
      </dgm:t>
    </dgm:pt>
    <dgm:pt modelId="{5B52C644-C7DA-40B7-ACCA-5C231F80BF36}" type="parTrans" cxnId="{E3B85CDD-B7D8-4076-90E5-21F969E2E099}">
      <dgm:prSet/>
      <dgm:spPr/>
      <dgm:t>
        <a:bodyPr/>
        <a:lstStyle/>
        <a:p>
          <a:endParaRPr lang="en-US"/>
        </a:p>
      </dgm:t>
    </dgm:pt>
    <dgm:pt modelId="{27895E67-057A-451D-93EB-DC4A744AC2AE}" type="pres">
      <dgm:prSet presAssocID="{189280F2-4839-41A4-9FBB-12860CD7300D}" presName="Name0" presStyleCnt="0">
        <dgm:presLayoutVars>
          <dgm:dir/>
          <dgm:animLvl val="lvl"/>
          <dgm:resizeHandles val="exact"/>
        </dgm:presLayoutVars>
      </dgm:prSet>
      <dgm:spPr/>
      <dgm:t>
        <a:bodyPr/>
        <a:lstStyle/>
        <a:p>
          <a:endParaRPr lang="en-ZA"/>
        </a:p>
      </dgm:t>
    </dgm:pt>
    <dgm:pt modelId="{75CDEE5B-D86A-469D-ADD5-B34EF177E5BD}" type="pres">
      <dgm:prSet presAssocID="{0499A71A-EF02-4274-8417-EBB5B1905156}" presName="linNode" presStyleCnt="0"/>
      <dgm:spPr/>
    </dgm:pt>
    <dgm:pt modelId="{168C14F0-89C3-42F4-9B94-15EA9C66124A}" type="pres">
      <dgm:prSet presAssocID="{0499A71A-EF02-4274-8417-EBB5B1905156}" presName="parTx" presStyleLbl="revTx" presStyleIdx="0" presStyleCnt="3" custLinFactNeighborX="-9960" custLinFactNeighborY="15574">
        <dgm:presLayoutVars>
          <dgm:chMax val="1"/>
          <dgm:bulletEnabled val="1"/>
        </dgm:presLayoutVars>
      </dgm:prSet>
      <dgm:spPr/>
      <dgm:t>
        <a:bodyPr/>
        <a:lstStyle/>
        <a:p>
          <a:endParaRPr lang="en-ZA"/>
        </a:p>
      </dgm:t>
    </dgm:pt>
    <dgm:pt modelId="{4F4D7FF2-7958-42E1-A116-93E6560A3FFF}" type="pres">
      <dgm:prSet presAssocID="{0499A71A-EF02-4274-8417-EBB5B1905156}" presName="bracket" presStyleLbl="parChTrans1D1" presStyleIdx="0" presStyleCnt="3"/>
      <dgm:spPr>
        <a:ln>
          <a:solidFill>
            <a:schemeClr val="accent6">
              <a:lumMod val="75000"/>
            </a:schemeClr>
          </a:solidFill>
        </a:ln>
      </dgm:spPr>
    </dgm:pt>
    <dgm:pt modelId="{96A35A7B-F631-4C1E-A6F9-342337FAD6F6}" type="pres">
      <dgm:prSet presAssocID="{0499A71A-EF02-4274-8417-EBB5B1905156}" presName="spH" presStyleCnt="0"/>
      <dgm:spPr/>
    </dgm:pt>
    <dgm:pt modelId="{C547656A-A926-454A-A635-5D151C6E31F7}" type="pres">
      <dgm:prSet presAssocID="{0499A71A-EF02-4274-8417-EBB5B1905156}" presName="desTx" presStyleLbl="node1" presStyleIdx="0" presStyleCnt="3">
        <dgm:presLayoutVars>
          <dgm:bulletEnabled val="1"/>
        </dgm:presLayoutVars>
      </dgm:prSet>
      <dgm:spPr/>
      <dgm:t>
        <a:bodyPr/>
        <a:lstStyle/>
        <a:p>
          <a:endParaRPr lang="en-ZA"/>
        </a:p>
      </dgm:t>
    </dgm:pt>
    <dgm:pt modelId="{0CB4CA68-CDAF-4C1A-80D6-C5CC0386435E}" type="pres">
      <dgm:prSet presAssocID="{45963150-0DD7-42C8-9608-A22AB3DBDCBD}" presName="spV" presStyleCnt="0"/>
      <dgm:spPr/>
    </dgm:pt>
    <dgm:pt modelId="{7AE734EE-5607-4DF5-A0BE-1B8AEF7F1323}" type="pres">
      <dgm:prSet presAssocID="{EB7B3406-27A0-4DEF-B2AD-639B9F2FF931}" presName="linNode" presStyleCnt="0"/>
      <dgm:spPr/>
    </dgm:pt>
    <dgm:pt modelId="{E9812B19-D126-48C3-8872-958B1A552D5E}" type="pres">
      <dgm:prSet presAssocID="{EB7B3406-27A0-4DEF-B2AD-639B9F2FF931}" presName="parTx" presStyleLbl="revTx" presStyleIdx="1" presStyleCnt="3">
        <dgm:presLayoutVars>
          <dgm:chMax val="1"/>
          <dgm:bulletEnabled val="1"/>
        </dgm:presLayoutVars>
      </dgm:prSet>
      <dgm:spPr/>
      <dgm:t>
        <a:bodyPr/>
        <a:lstStyle/>
        <a:p>
          <a:endParaRPr lang="en-ZA"/>
        </a:p>
      </dgm:t>
    </dgm:pt>
    <dgm:pt modelId="{B7B961DC-49BB-491D-838B-7AD973190D77}" type="pres">
      <dgm:prSet presAssocID="{EB7B3406-27A0-4DEF-B2AD-639B9F2FF931}" presName="bracket" presStyleLbl="parChTrans1D1" presStyleIdx="1" presStyleCnt="3"/>
      <dgm:spPr>
        <a:ln>
          <a:solidFill>
            <a:schemeClr val="accent6">
              <a:lumMod val="75000"/>
            </a:schemeClr>
          </a:solidFill>
        </a:ln>
      </dgm:spPr>
    </dgm:pt>
    <dgm:pt modelId="{099C492A-751E-4853-8EAA-BE61BCBB10D4}" type="pres">
      <dgm:prSet presAssocID="{EB7B3406-27A0-4DEF-B2AD-639B9F2FF931}" presName="spH" presStyleCnt="0"/>
      <dgm:spPr/>
    </dgm:pt>
    <dgm:pt modelId="{EF6C9DB1-6ED3-4625-B8D0-4097F4F375AF}" type="pres">
      <dgm:prSet presAssocID="{EB7B3406-27A0-4DEF-B2AD-639B9F2FF931}" presName="desTx" presStyleLbl="node1" presStyleIdx="1" presStyleCnt="3">
        <dgm:presLayoutVars>
          <dgm:bulletEnabled val="1"/>
        </dgm:presLayoutVars>
      </dgm:prSet>
      <dgm:spPr/>
      <dgm:t>
        <a:bodyPr/>
        <a:lstStyle/>
        <a:p>
          <a:endParaRPr lang="en-ZA"/>
        </a:p>
      </dgm:t>
    </dgm:pt>
    <dgm:pt modelId="{6B1BEB34-1877-4B30-B420-8D0D4D6BD694}" type="pres">
      <dgm:prSet presAssocID="{4F01F657-C07E-4589-B42C-B7D01142D3F8}" presName="spV" presStyleCnt="0"/>
      <dgm:spPr/>
    </dgm:pt>
    <dgm:pt modelId="{5E742A60-EED2-4FB3-A851-1DF42E70C38C}" type="pres">
      <dgm:prSet presAssocID="{AD1D06B5-EA95-4461-B6C0-350E67D6898A}" presName="linNode" presStyleCnt="0"/>
      <dgm:spPr/>
    </dgm:pt>
    <dgm:pt modelId="{BE940E49-27E1-4610-B1A4-822E2A5A2DF5}" type="pres">
      <dgm:prSet presAssocID="{AD1D06B5-EA95-4461-B6C0-350E67D6898A}" presName="parTx" presStyleLbl="revTx" presStyleIdx="2" presStyleCnt="3">
        <dgm:presLayoutVars>
          <dgm:chMax val="1"/>
          <dgm:bulletEnabled val="1"/>
        </dgm:presLayoutVars>
      </dgm:prSet>
      <dgm:spPr/>
      <dgm:t>
        <a:bodyPr/>
        <a:lstStyle/>
        <a:p>
          <a:endParaRPr lang="en-ZA"/>
        </a:p>
      </dgm:t>
    </dgm:pt>
    <dgm:pt modelId="{F6559908-A5E1-47BF-8F94-CF928D36FD9F}" type="pres">
      <dgm:prSet presAssocID="{AD1D06B5-EA95-4461-B6C0-350E67D6898A}" presName="bracket" presStyleLbl="parChTrans1D1" presStyleIdx="2" presStyleCnt="3"/>
      <dgm:spPr>
        <a:ln>
          <a:solidFill>
            <a:schemeClr val="accent6">
              <a:lumMod val="75000"/>
            </a:schemeClr>
          </a:solidFill>
        </a:ln>
      </dgm:spPr>
    </dgm:pt>
    <dgm:pt modelId="{DA00BF98-81B4-42C0-A54A-1952B8A5E840}" type="pres">
      <dgm:prSet presAssocID="{AD1D06B5-EA95-4461-B6C0-350E67D6898A}" presName="spH" presStyleCnt="0"/>
      <dgm:spPr/>
    </dgm:pt>
    <dgm:pt modelId="{3E149441-A500-4889-A6C1-A3F0F393EB00}" type="pres">
      <dgm:prSet presAssocID="{AD1D06B5-EA95-4461-B6C0-350E67D6898A}" presName="desTx" presStyleLbl="node1" presStyleIdx="2" presStyleCnt="3">
        <dgm:presLayoutVars>
          <dgm:bulletEnabled val="1"/>
        </dgm:presLayoutVars>
      </dgm:prSet>
      <dgm:spPr/>
      <dgm:t>
        <a:bodyPr/>
        <a:lstStyle/>
        <a:p>
          <a:endParaRPr lang="en-ZA"/>
        </a:p>
      </dgm:t>
    </dgm:pt>
  </dgm:ptLst>
  <dgm:cxnLst>
    <dgm:cxn modelId="{A8AC35F2-672A-4972-A0F2-58249E146B00}" srcId="{0499A71A-EF02-4274-8417-EBB5B1905156}" destId="{B14D02EF-C67F-49E2-9C00-00B554FD4534}" srcOrd="0" destOrd="0" parTransId="{513ABC45-3CE5-4FC7-BF60-6884E2407B1A}" sibTransId="{C95B8D5F-01F5-4EEE-ACE9-F0AB60007434}"/>
    <dgm:cxn modelId="{93F96792-11C7-46C2-9A99-E1294AF6EEF9}" srcId="{EB7B3406-27A0-4DEF-B2AD-639B9F2FF931}" destId="{4D2F9F4D-23D1-449F-8C43-DAE27CF7B2EE}" srcOrd="1" destOrd="0" parTransId="{CA9DC99D-4468-4185-B68D-B292BF454982}" sibTransId="{DC9E96E4-4A32-4443-964C-FDC6AE22A1AE}"/>
    <dgm:cxn modelId="{E3B85CDD-B7D8-4076-90E5-21F969E2E099}" srcId="{189280F2-4839-41A4-9FBB-12860CD7300D}" destId="{AD1D06B5-EA95-4461-B6C0-350E67D6898A}" srcOrd="2" destOrd="0" parTransId="{5B52C644-C7DA-40B7-ACCA-5C231F80BF36}" sibTransId="{5DFE49D9-C3AF-4EA9-A3C5-4030015EC648}"/>
    <dgm:cxn modelId="{40028E79-8940-4AD3-988F-8E50E3CF64E2}" type="presOf" srcId="{AD1D06B5-EA95-4461-B6C0-350E67D6898A}" destId="{BE940E49-27E1-4610-B1A4-822E2A5A2DF5}" srcOrd="0" destOrd="0" presId="urn:diagrams.loki3.com/BracketList"/>
    <dgm:cxn modelId="{20C5205B-C728-4138-A9C0-3B77BFD9ED77}" srcId="{AD1D06B5-EA95-4461-B6C0-350E67D6898A}" destId="{CC2EB699-BCC6-4456-A0B5-EF232D303F06}" srcOrd="4" destOrd="0" parTransId="{DC437330-C4E5-4F33-8088-C0D029B4B3D6}" sibTransId="{F56447E5-846F-42EE-B033-14FE41CC022A}"/>
    <dgm:cxn modelId="{C8C3BD05-DE37-4819-8F4A-5C66699B185C}" type="presOf" srcId="{B14D02EF-C67F-49E2-9C00-00B554FD4534}" destId="{C547656A-A926-454A-A635-5D151C6E31F7}" srcOrd="0" destOrd="0" presId="urn:diagrams.loki3.com/BracketList"/>
    <dgm:cxn modelId="{E9AFAC17-DCB8-4578-B686-C43BC6991152}" srcId="{189280F2-4839-41A4-9FBB-12860CD7300D}" destId="{0499A71A-EF02-4274-8417-EBB5B1905156}" srcOrd="0" destOrd="0" parTransId="{B7206097-5D0E-468D-811A-659F13BBB897}" sibTransId="{45963150-0DD7-42C8-9608-A22AB3DBDCBD}"/>
    <dgm:cxn modelId="{B563E5B3-D09F-4DCA-A24B-891EDB291EE0}" srcId="{AD1D06B5-EA95-4461-B6C0-350E67D6898A}" destId="{D4FB2034-8A65-4023-B933-50AC2D67B657}" srcOrd="1" destOrd="0" parTransId="{ED3FAD57-BE48-4B44-9037-3EB66D895094}" sibTransId="{116368B5-375C-41AD-99B2-AD6830BB5321}"/>
    <dgm:cxn modelId="{ED598D23-C6AB-428A-A202-D852179B9219}" type="presOf" srcId="{5F3605B1-E232-487A-B495-656CE1C0F116}" destId="{3E149441-A500-4889-A6C1-A3F0F393EB00}" srcOrd="0" destOrd="3" presId="urn:diagrams.loki3.com/BracketList"/>
    <dgm:cxn modelId="{DF25E8EA-E6C6-4D76-B958-8D9B4045F846}" type="presOf" srcId="{9F58C89E-6D82-40B1-93B9-5D03672ED8FF}" destId="{3E149441-A500-4889-A6C1-A3F0F393EB00}" srcOrd="0" destOrd="0" presId="urn:diagrams.loki3.com/BracketList"/>
    <dgm:cxn modelId="{4DD98D94-F16E-4B22-9494-D419BC102CC9}" srcId="{B14D02EF-C67F-49E2-9C00-00B554FD4534}" destId="{987618E9-15E5-4360-9E25-7BB557348621}" srcOrd="0" destOrd="0" parTransId="{A06B6B93-F74C-4279-96B6-2B2D436C0FF1}" sibTransId="{12788AB8-8173-4178-865B-6AB84D17E930}"/>
    <dgm:cxn modelId="{3571749E-039C-48E7-A6D7-C0A97F5CB606}" srcId="{EB7B3406-27A0-4DEF-B2AD-639B9F2FF931}" destId="{D12434A7-966F-471D-8881-33997630DDAD}" srcOrd="0" destOrd="0" parTransId="{1136F56F-251A-471A-AFD2-EC24E0AF1914}" sibTransId="{C30D058E-2E2C-438C-92B3-D887DB56FD8E}"/>
    <dgm:cxn modelId="{D8A3D1BC-5428-422A-9562-4F18BE0AB888}" srcId="{AD1D06B5-EA95-4461-B6C0-350E67D6898A}" destId="{AD49FF7E-C13A-4BB6-BA1B-69EF44B26C2F}" srcOrd="2" destOrd="0" parTransId="{56FCD60C-8270-4773-A133-C3FD168181AA}" sibTransId="{006FDAC3-D03C-4436-AD2E-B118B671095E}"/>
    <dgm:cxn modelId="{E6A0B795-945F-4577-BA3F-B016EAE3973D}" type="presOf" srcId="{987618E9-15E5-4360-9E25-7BB557348621}" destId="{C547656A-A926-454A-A635-5D151C6E31F7}" srcOrd="0" destOrd="1" presId="urn:diagrams.loki3.com/BracketList"/>
    <dgm:cxn modelId="{E2CA66BF-60EC-4C64-9E07-A01F0A40B3EB}" srcId="{EB7B3406-27A0-4DEF-B2AD-639B9F2FF931}" destId="{E37CD068-31BE-43AC-B4E9-41993A7F106E}" srcOrd="2" destOrd="0" parTransId="{DC53D420-43D6-4638-9EEA-18ADEE87ED76}" sibTransId="{B5C51490-9DE8-465E-B2C3-75191D7D9A6A}"/>
    <dgm:cxn modelId="{A8C70D96-E158-4955-9759-EDCF53E3D7A2}" type="presOf" srcId="{CC2EB699-BCC6-4456-A0B5-EF232D303F06}" destId="{3E149441-A500-4889-A6C1-A3F0F393EB00}" srcOrd="0" destOrd="4" presId="urn:diagrams.loki3.com/BracketList"/>
    <dgm:cxn modelId="{8FC56C95-D6D2-4D5B-B46E-8FD94A1A8E0C}" srcId="{AD1D06B5-EA95-4461-B6C0-350E67D6898A}" destId="{5F3605B1-E232-487A-B495-656CE1C0F116}" srcOrd="3" destOrd="0" parTransId="{BB7CAA45-CBE6-41A2-8531-472DF3D333A3}" sibTransId="{CF859E18-F81A-4D82-97B8-2ED02735ACB2}"/>
    <dgm:cxn modelId="{D4C9870F-5EE3-45FF-B61B-F2BBDC9CC676}" srcId="{189280F2-4839-41A4-9FBB-12860CD7300D}" destId="{EB7B3406-27A0-4DEF-B2AD-639B9F2FF931}" srcOrd="1" destOrd="0" parTransId="{A0513EA1-5797-44B6-B636-59A4971E1B73}" sibTransId="{4F01F657-C07E-4589-B42C-B7D01142D3F8}"/>
    <dgm:cxn modelId="{C1780E22-B64E-4B8F-BB9B-29D15F405665}" type="presOf" srcId="{AD49FF7E-C13A-4BB6-BA1B-69EF44B26C2F}" destId="{3E149441-A500-4889-A6C1-A3F0F393EB00}" srcOrd="0" destOrd="2" presId="urn:diagrams.loki3.com/BracketList"/>
    <dgm:cxn modelId="{7BF327A6-734F-4914-B231-1E3754365829}" type="presOf" srcId="{EB7B3406-27A0-4DEF-B2AD-639B9F2FF931}" destId="{E9812B19-D126-48C3-8872-958B1A552D5E}" srcOrd="0" destOrd="0" presId="urn:diagrams.loki3.com/BracketList"/>
    <dgm:cxn modelId="{F208B094-FEF8-4249-9B0B-E4DA67ECA856}" type="presOf" srcId="{D12434A7-966F-471D-8881-33997630DDAD}" destId="{EF6C9DB1-6ED3-4625-B8D0-4097F4F375AF}" srcOrd="0" destOrd="0" presId="urn:diagrams.loki3.com/BracketList"/>
    <dgm:cxn modelId="{2FD98603-17BF-4B04-9F83-FB1F0B47BE20}" type="presOf" srcId="{D4FB2034-8A65-4023-B933-50AC2D67B657}" destId="{3E149441-A500-4889-A6C1-A3F0F393EB00}" srcOrd="0" destOrd="1" presId="urn:diagrams.loki3.com/BracketList"/>
    <dgm:cxn modelId="{32E366B6-33E6-4DC7-AD26-3299F1E8C2C8}" type="presOf" srcId="{88AB0FB2-7351-414D-8C69-003A7F85C7A4}" destId="{C547656A-A926-454A-A635-5D151C6E31F7}" srcOrd="0" destOrd="2" presId="urn:diagrams.loki3.com/BracketList"/>
    <dgm:cxn modelId="{25ADA67C-5882-4348-BD10-6E7B7F414634}" srcId="{AD1D06B5-EA95-4461-B6C0-350E67D6898A}" destId="{9F58C89E-6D82-40B1-93B9-5D03672ED8FF}" srcOrd="0" destOrd="0" parTransId="{9E3B3635-445D-4D6A-8BC0-56B68A7431CC}" sibTransId="{727526ED-D4E0-43C6-9404-DA56C6B295C3}"/>
    <dgm:cxn modelId="{BEE0F5C4-B23A-4448-835A-4CA0BCB8BD3E}" type="presOf" srcId="{0499A71A-EF02-4274-8417-EBB5B1905156}" destId="{168C14F0-89C3-42F4-9B94-15EA9C66124A}" srcOrd="0" destOrd="0" presId="urn:diagrams.loki3.com/BracketList"/>
    <dgm:cxn modelId="{D6B1DA6D-80F7-482B-9E43-AF573E71911E}" srcId="{B14D02EF-C67F-49E2-9C00-00B554FD4534}" destId="{D0EF545C-5F4C-4092-909D-8B23D4BD410D}" srcOrd="2" destOrd="0" parTransId="{E9F7D7B0-9C46-4DF2-A605-60FD68743CA9}" sibTransId="{54337573-54F3-41CF-A622-005FC1E4E5B7}"/>
    <dgm:cxn modelId="{9FB259B6-E268-43A3-82B9-7E05D335B1D6}" type="presOf" srcId="{189280F2-4839-41A4-9FBB-12860CD7300D}" destId="{27895E67-057A-451D-93EB-DC4A744AC2AE}" srcOrd="0" destOrd="0" presId="urn:diagrams.loki3.com/BracketList"/>
    <dgm:cxn modelId="{0F713419-15DE-4E76-9CF9-8FA9B919408A}" srcId="{B14D02EF-C67F-49E2-9C00-00B554FD4534}" destId="{88AB0FB2-7351-414D-8C69-003A7F85C7A4}" srcOrd="1" destOrd="0" parTransId="{6B0E0609-F79F-45CC-AF9F-EEEA92A890EB}" sibTransId="{AB41961A-FE6B-4FC6-ACEF-E49B4B2B1ACF}"/>
    <dgm:cxn modelId="{2D20F3B8-5D83-4D29-9F71-A2195B467CF9}" type="presOf" srcId="{D0EF545C-5F4C-4092-909D-8B23D4BD410D}" destId="{C547656A-A926-454A-A635-5D151C6E31F7}" srcOrd="0" destOrd="3" presId="urn:diagrams.loki3.com/BracketList"/>
    <dgm:cxn modelId="{3E474AAF-B86B-471D-8A54-542A1A51E832}" type="presOf" srcId="{4D2F9F4D-23D1-449F-8C43-DAE27CF7B2EE}" destId="{EF6C9DB1-6ED3-4625-B8D0-4097F4F375AF}" srcOrd="0" destOrd="1" presId="urn:diagrams.loki3.com/BracketList"/>
    <dgm:cxn modelId="{0C29EBDC-D7CB-47AB-B189-6CCFBB2E295D}" type="presOf" srcId="{E37CD068-31BE-43AC-B4E9-41993A7F106E}" destId="{EF6C9DB1-6ED3-4625-B8D0-4097F4F375AF}" srcOrd="0" destOrd="2" presId="urn:diagrams.loki3.com/BracketList"/>
    <dgm:cxn modelId="{C104FE16-C90B-4F85-9CA3-7F02D1E10A6D}" type="presParOf" srcId="{27895E67-057A-451D-93EB-DC4A744AC2AE}" destId="{75CDEE5B-D86A-469D-ADD5-B34EF177E5BD}" srcOrd="0" destOrd="0" presId="urn:diagrams.loki3.com/BracketList"/>
    <dgm:cxn modelId="{5F25C8CA-366A-410D-A89D-557FB6793A3D}" type="presParOf" srcId="{75CDEE5B-D86A-469D-ADD5-B34EF177E5BD}" destId="{168C14F0-89C3-42F4-9B94-15EA9C66124A}" srcOrd="0" destOrd="0" presId="urn:diagrams.loki3.com/BracketList"/>
    <dgm:cxn modelId="{29E26BD9-AB90-48A2-AEAD-48B919F34851}" type="presParOf" srcId="{75CDEE5B-D86A-469D-ADD5-B34EF177E5BD}" destId="{4F4D7FF2-7958-42E1-A116-93E6560A3FFF}" srcOrd="1" destOrd="0" presId="urn:diagrams.loki3.com/BracketList"/>
    <dgm:cxn modelId="{48FEC7E7-1F66-47ED-8834-56B70987AD31}" type="presParOf" srcId="{75CDEE5B-D86A-469D-ADD5-B34EF177E5BD}" destId="{96A35A7B-F631-4C1E-A6F9-342337FAD6F6}" srcOrd="2" destOrd="0" presId="urn:diagrams.loki3.com/BracketList"/>
    <dgm:cxn modelId="{FB1C4159-00C6-4FAC-85A9-BE4B73BDEA58}" type="presParOf" srcId="{75CDEE5B-D86A-469D-ADD5-B34EF177E5BD}" destId="{C547656A-A926-454A-A635-5D151C6E31F7}" srcOrd="3" destOrd="0" presId="urn:diagrams.loki3.com/BracketList"/>
    <dgm:cxn modelId="{804E6EC2-D3FC-497E-9284-64DF7C99DCE8}" type="presParOf" srcId="{27895E67-057A-451D-93EB-DC4A744AC2AE}" destId="{0CB4CA68-CDAF-4C1A-80D6-C5CC0386435E}" srcOrd="1" destOrd="0" presId="urn:diagrams.loki3.com/BracketList"/>
    <dgm:cxn modelId="{FC3C1888-F5F2-47FF-A8E9-8D8924BB13A8}" type="presParOf" srcId="{27895E67-057A-451D-93EB-DC4A744AC2AE}" destId="{7AE734EE-5607-4DF5-A0BE-1B8AEF7F1323}" srcOrd="2" destOrd="0" presId="urn:diagrams.loki3.com/BracketList"/>
    <dgm:cxn modelId="{C7EE6906-EA12-4010-B52F-776BF68FD502}" type="presParOf" srcId="{7AE734EE-5607-4DF5-A0BE-1B8AEF7F1323}" destId="{E9812B19-D126-48C3-8872-958B1A552D5E}" srcOrd="0" destOrd="0" presId="urn:diagrams.loki3.com/BracketList"/>
    <dgm:cxn modelId="{6A0E2CFA-50D4-4BCC-A625-3C53DE078278}" type="presParOf" srcId="{7AE734EE-5607-4DF5-A0BE-1B8AEF7F1323}" destId="{B7B961DC-49BB-491D-838B-7AD973190D77}" srcOrd="1" destOrd="0" presId="urn:diagrams.loki3.com/BracketList"/>
    <dgm:cxn modelId="{F5CE2E69-1DF9-4D4E-9A02-DDC23B2A2B47}" type="presParOf" srcId="{7AE734EE-5607-4DF5-A0BE-1B8AEF7F1323}" destId="{099C492A-751E-4853-8EAA-BE61BCBB10D4}" srcOrd="2" destOrd="0" presId="urn:diagrams.loki3.com/BracketList"/>
    <dgm:cxn modelId="{3D42BBB2-E947-420F-AAFC-BF117FE61624}" type="presParOf" srcId="{7AE734EE-5607-4DF5-A0BE-1B8AEF7F1323}" destId="{EF6C9DB1-6ED3-4625-B8D0-4097F4F375AF}" srcOrd="3" destOrd="0" presId="urn:diagrams.loki3.com/BracketList"/>
    <dgm:cxn modelId="{8107C16F-B6AD-4BF8-AF6F-252094C2B875}" type="presParOf" srcId="{27895E67-057A-451D-93EB-DC4A744AC2AE}" destId="{6B1BEB34-1877-4B30-B420-8D0D4D6BD694}" srcOrd="3" destOrd="0" presId="urn:diagrams.loki3.com/BracketList"/>
    <dgm:cxn modelId="{153955D7-BFC2-4A01-B2AD-78DA04B60274}" type="presParOf" srcId="{27895E67-057A-451D-93EB-DC4A744AC2AE}" destId="{5E742A60-EED2-4FB3-A851-1DF42E70C38C}" srcOrd="4" destOrd="0" presId="urn:diagrams.loki3.com/BracketList"/>
    <dgm:cxn modelId="{8037EDB2-45EC-4F90-9D59-68CB74870DCC}" type="presParOf" srcId="{5E742A60-EED2-4FB3-A851-1DF42E70C38C}" destId="{BE940E49-27E1-4610-B1A4-822E2A5A2DF5}" srcOrd="0" destOrd="0" presId="urn:diagrams.loki3.com/BracketList"/>
    <dgm:cxn modelId="{37B08838-AC37-4547-9D28-F254158AE47F}" type="presParOf" srcId="{5E742A60-EED2-4FB3-A851-1DF42E70C38C}" destId="{F6559908-A5E1-47BF-8F94-CF928D36FD9F}" srcOrd="1" destOrd="0" presId="urn:diagrams.loki3.com/BracketList"/>
    <dgm:cxn modelId="{6348404D-B20A-4905-ADFD-6E030E3A2AC4}" type="presParOf" srcId="{5E742A60-EED2-4FB3-A851-1DF42E70C38C}" destId="{DA00BF98-81B4-42C0-A54A-1952B8A5E840}" srcOrd="2" destOrd="0" presId="urn:diagrams.loki3.com/BracketList"/>
    <dgm:cxn modelId="{5E9BF23C-A456-4392-A40B-6DEF8035179E}" type="presParOf" srcId="{5E742A60-EED2-4FB3-A851-1DF42E70C38C}" destId="{3E149441-A500-4889-A6C1-A3F0F393EB00}"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C9F960-99F1-4ECF-B4C7-94491E57EDD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E747269F-D05A-4870-B11E-0511F788FCF0}">
      <dgm:prSet phldrT="[Text]" custT="1"/>
      <dgm:spPr>
        <a:scene3d>
          <a:camera prst="orthographicFront"/>
          <a:lightRig rig="threePt" dir="t"/>
        </a:scene3d>
        <a:sp3d>
          <a:bevelT prst="relaxedInset"/>
        </a:sp3d>
      </dgm:spPr>
      <dgm:t>
        <a:bodyPr/>
        <a:lstStyle/>
        <a:p>
          <a:r>
            <a:rPr lang="en-ZA" sz="1600" b="1" dirty="0"/>
            <a:t>Metro’s borrowing capacity and high level financial health </a:t>
          </a:r>
          <a:endParaRPr lang="en-US" sz="1600" b="1" dirty="0"/>
        </a:p>
      </dgm:t>
    </dgm:pt>
    <dgm:pt modelId="{085BB020-F988-4813-B527-56746238FB32}" type="parTrans" cxnId="{2CB28C25-8E33-424D-B798-F2EFEE001593}">
      <dgm:prSet/>
      <dgm:spPr/>
      <dgm:t>
        <a:bodyPr/>
        <a:lstStyle/>
        <a:p>
          <a:endParaRPr lang="en-US" sz="1600" b="1"/>
        </a:p>
      </dgm:t>
    </dgm:pt>
    <dgm:pt modelId="{9ABB71BC-D6B1-442A-A8B6-902ED26585BE}" type="sibTrans" cxnId="{2CB28C25-8E33-424D-B798-F2EFEE001593}">
      <dgm:prSet/>
      <dgm:spPr/>
      <dgm:t>
        <a:bodyPr/>
        <a:lstStyle/>
        <a:p>
          <a:endParaRPr lang="en-US" sz="1600" b="1"/>
        </a:p>
      </dgm:t>
    </dgm:pt>
    <dgm:pt modelId="{B0C45CB9-B24C-4222-8C35-A11DE0BAD46C}">
      <dgm:prSet phldrT="[Text]" custT="1"/>
      <dgm:spPr>
        <a:scene3d>
          <a:camera prst="orthographicFront"/>
          <a:lightRig rig="threePt" dir="t"/>
        </a:scene3d>
        <a:sp3d>
          <a:bevelT prst="relaxedInset"/>
        </a:sp3d>
      </dgm:spPr>
      <dgm:t>
        <a:bodyPr/>
        <a:lstStyle/>
        <a:p>
          <a:r>
            <a:rPr lang="en-ZA" sz="1600" b="1" dirty="0"/>
            <a:t>Availability of a long term financing strategy for spatial transformation</a:t>
          </a:r>
          <a:endParaRPr lang="en-US" sz="1600" b="1" dirty="0"/>
        </a:p>
      </dgm:t>
    </dgm:pt>
    <dgm:pt modelId="{00678C4B-2D28-4519-B21A-2BE1E9289B3A}" type="parTrans" cxnId="{0364A47E-18BE-4CF0-B71E-3F790F6F333C}">
      <dgm:prSet/>
      <dgm:spPr/>
      <dgm:t>
        <a:bodyPr/>
        <a:lstStyle/>
        <a:p>
          <a:endParaRPr lang="en-US" sz="1600" b="1"/>
        </a:p>
      </dgm:t>
    </dgm:pt>
    <dgm:pt modelId="{49DC4CF2-90C4-4217-BFEE-E62154D56E74}" type="sibTrans" cxnId="{0364A47E-18BE-4CF0-B71E-3F790F6F333C}">
      <dgm:prSet/>
      <dgm:spPr/>
      <dgm:t>
        <a:bodyPr/>
        <a:lstStyle/>
        <a:p>
          <a:endParaRPr lang="en-US" sz="1600" b="1"/>
        </a:p>
      </dgm:t>
    </dgm:pt>
    <dgm:pt modelId="{F23CB0D8-FDCC-43C9-99CA-6C98C7253E6E}">
      <dgm:prSet phldrT="[Text]" custT="1"/>
      <dgm:spPr>
        <a:scene3d>
          <a:camera prst="orthographicFront"/>
          <a:lightRig rig="threePt" dir="t"/>
        </a:scene3d>
        <a:sp3d>
          <a:bevelT prst="relaxedInset"/>
        </a:sp3d>
      </dgm:spPr>
      <dgm:t>
        <a:bodyPr/>
        <a:lstStyle/>
        <a:p>
          <a:r>
            <a:rPr lang="en-ZA" sz="1600" b="1" dirty="0"/>
            <a:t>Project/programme pipeline detailed information  (including status of projects)</a:t>
          </a:r>
          <a:endParaRPr lang="en-US" sz="1600" b="1" dirty="0"/>
        </a:p>
      </dgm:t>
    </dgm:pt>
    <dgm:pt modelId="{24A78B02-5B8A-42A8-9B80-C37F02B421BF}" type="parTrans" cxnId="{D4CD14AB-452E-4250-8017-CA4B05F563FA}">
      <dgm:prSet/>
      <dgm:spPr/>
      <dgm:t>
        <a:bodyPr/>
        <a:lstStyle/>
        <a:p>
          <a:endParaRPr lang="en-US" sz="1600" b="1"/>
        </a:p>
      </dgm:t>
    </dgm:pt>
    <dgm:pt modelId="{0DBDBEA0-F9AE-4A31-B84C-52ADBF1DEA1F}" type="sibTrans" cxnId="{D4CD14AB-452E-4250-8017-CA4B05F563FA}">
      <dgm:prSet/>
      <dgm:spPr/>
      <dgm:t>
        <a:bodyPr/>
        <a:lstStyle/>
        <a:p>
          <a:endParaRPr lang="en-US" sz="1600" b="1"/>
        </a:p>
      </dgm:t>
    </dgm:pt>
    <dgm:pt modelId="{00D42681-70C8-4A1E-A703-F734F1582BCF}">
      <dgm:prSet phldrT="[Text]" custT="1"/>
      <dgm:spPr>
        <a:scene3d>
          <a:camera prst="orthographicFront"/>
          <a:lightRig rig="threePt" dir="t"/>
        </a:scene3d>
        <a:sp3d>
          <a:bevelT prst="relaxedInset"/>
        </a:sp3d>
      </dgm:spPr>
      <dgm:t>
        <a:bodyPr/>
        <a:lstStyle/>
        <a:p>
          <a:r>
            <a:rPr lang="en-US" sz="1600" b="1" dirty="0"/>
            <a:t>Estimated project costs/value</a:t>
          </a:r>
        </a:p>
      </dgm:t>
    </dgm:pt>
    <dgm:pt modelId="{B19ECD43-E9C4-47A4-834D-47AD79E29978}" type="parTrans" cxnId="{581206F3-F95D-4A71-82D4-65ECAB720A69}">
      <dgm:prSet/>
      <dgm:spPr/>
      <dgm:t>
        <a:bodyPr/>
        <a:lstStyle/>
        <a:p>
          <a:endParaRPr lang="en-US" sz="1600" b="1"/>
        </a:p>
      </dgm:t>
    </dgm:pt>
    <dgm:pt modelId="{1ACEE588-8757-453B-99EC-2D50811BE62F}" type="sibTrans" cxnId="{581206F3-F95D-4A71-82D4-65ECAB720A69}">
      <dgm:prSet/>
      <dgm:spPr/>
      <dgm:t>
        <a:bodyPr/>
        <a:lstStyle/>
        <a:p>
          <a:endParaRPr lang="en-US" sz="1600" b="1"/>
        </a:p>
      </dgm:t>
    </dgm:pt>
    <dgm:pt modelId="{49FF5B1C-7372-4478-8CD7-C0E6031F9F1A}">
      <dgm:prSet phldrT="[Text]" custT="1"/>
      <dgm:spPr>
        <a:scene3d>
          <a:camera prst="orthographicFront"/>
          <a:lightRig rig="threePt" dir="t"/>
        </a:scene3d>
        <a:sp3d>
          <a:bevelT prst="relaxedInset"/>
        </a:sp3d>
      </dgm:spPr>
      <dgm:t>
        <a:bodyPr/>
        <a:lstStyle/>
        <a:p>
          <a:r>
            <a:rPr lang="en-ZA" sz="1600" b="1" dirty="0"/>
            <a:t>Confirmed funding sources over the MTREF cycle</a:t>
          </a:r>
          <a:endParaRPr lang="en-US" sz="1600" b="1" dirty="0"/>
        </a:p>
      </dgm:t>
    </dgm:pt>
    <dgm:pt modelId="{77B0C7D5-C3F5-4B00-9DD8-D50B0BF5B632}" type="parTrans" cxnId="{E45B4084-2874-4BEF-9ECC-8E9B45622CE4}">
      <dgm:prSet/>
      <dgm:spPr/>
      <dgm:t>
        <a:bodyPr/>
        <a:lstStyle/>
        <a:p>
          <a:endParaRPr lang="en-US" sz="1600" b="1"/>
        </a:p>
      </dgm:t>
    </dgm:pt>
    <dgm:pt modelId="{E0805E8A-9FF2-4278-BE12-0919D8E958B7}" type="sibTrans" cxnId="{E45B4084-2874-4BEF-9ECC-8E9B45622CE4}">
      <dgm:prSet/>
      <dgm:spPr/>
      <dgm:t>
        <a:bodyPr/>
        <a:lstStyle/>
        <a:p>
          <a:endParaRPr lang="en-US" sz="1600" b="1"/>
        </a:p>
      </dgm:t>
    </dgm:pt>
    <dgm:pt modelId="{4E10B1F9-2AAC-4BB5-87F3-78A70A6F3960}">
      <dgm:prSet phldrT="[Text]" custT="1"/>
      <dgm:spPr>
        <a:scene3d>
          <a:camera prst="orthographicFront"/>
          <a:lightRig rig="threePt" dir="t"/>
        </a:scene3d>
        <a:sp3d>
          <a:bevelT prst="relaxedInset"/>
        </a:sp3d>
      </dgm:spPr>
      <dgm:t>
        <a:bodyPr/>
        <a:lstStyle/>
        <a:p>
          <a:r>
            <a:rPr lang="en-ZA" sz="1600" b="1" dirty="0"/>
            <a:t>Alternative funding sources, if any</a:t>
          </a:r>
          <a:endParaRPr lang="en-US" sz="1600" b="1" dirty="0"/>
        </a:p>
      </dgm:t>
    </dgm:pt>
    <dgm:pt modelId="{932227E7-725E-4EEC-920D-39D69D30AAC8}" type="parTrans" cxnId="{15F3E0D8-E3DB-4C65-B98A-8F996A4A42F7}">
      <dgm:prSet/>
      <dgm:spPr/>
      <dgm:t>
        <a:bodyPr/>
        <a:lstStyle/>
        <a:p>
          <a:endParaRPr lang="en-US" sz="1600" b="1"/>
        </a:p>
      </dgm:t>
    </dgm:pt>
    <dgm:pt modelId="{9BC03FCC-3444-4DCE-8FCD-A4F2354BE56D}" type="sibTrans" cxnId="{15F3E0D8-E3DB-4C65-B98A-8F996A4A42F7}">
      <dgm:prSet/>
      <dgm:spPr/>
      <dgm:t>
        <a:bodyPr/>
        <a:lstStyle/>
        <a:p>
          <a:endParaRPr lang="en-US" sz="1600" b="1"/>
        </a:p>
      </dgm:t>
    </dgm:pt>
    <dgm:pt modelId="{A9128DFC-9E04-4025-AF7A-6A127B8E2633}">
      <dgm:prSet phldrT="[Text]" custT="1"/>
      <dgm:spPr>
        <a:scene3d>
          <a:camera prst="orthographicFront"/>
          <a:lightRig rig="threePt" dir="t"/>
        </a:scene3d>
        <a:sp3d>
          <a:bevelT prst="relaxedInset"/>
        </a:sp3d>
      </dgm:spPr>
      <dgm:t>
        <a:bodyPr/>
        <a:lstStyle/>
        <a:p>
          <a:r>
            <a:rPr lang="en-ZA" sz="1600" b="1" dirty="0"/>
            <a:t>Availability of risk management strategy</a:t>
          </a:r>
          <a:endParaRPr lang="en-US" sz="1600" b="1" dirty="0"/>
        </a:p>
      </dgm:t>
    </dgm:pt>
    <dgm:pt modelId="{63E99FE3-1415-4B8E-A0D9-D5DEA137395C}" type="parTrans" cxnId="{30C02A08-73EA-4336-913C-9CA17656FC2E}">
      <dgm:prSet/>
      <dgm:spPr/>
      <dgm:t>
        <a:bodyPr/>
        <a:lstStyle/>
        <a:p>
          <a:endParaRPr lang="en-US" sz="1600" b="1"/>
        </a:p>
      </dgm:t>
    </dgm:pt>
    <dgm:pt modelId="{684F1A53-7A37-4303-A7AE-58E3050861C4}" type="sibTrans" cxnId="{30C02A08-73EA-4336-913C-9CA17656FC2E}">
      <dgm:prSet/>
      <dgm:spPr/>
      <dgm:t>
        <a:bodyPr/>
        <a:lstStyle/>
        <a:p>
          <a:endParaRPr lang="en-US" sz="1600" b="1"/>
        </a:p>
      </dgm:t>
    </dgm:pt>
    <dgm:pt modelId="{CC68843B-0CDD-44AF-8598-EF6533CC3721}" type="pres">
      <dgm:prSet presAssocID="{7AC9F960-99F1-4ECF-B4C7-94491E57EDD9}" presName="linear" presStyleCnt="0">
        <dgm:presLayoutVars>
          <dgm:dir/>
          <dgm:animLvl val="lvl"/>
          <dgm:resizeHandles val="exact"/>
        </dgm:presLayoutVars>
      </dgm:prSet>
      <dgm:spPr/>
      <dgm:t>
        <a:bodyPr/>
        <a:lstStyle/>
        <a:p>
          <a:endParaRPr lang="en-ZA"/>
        </a:p>
      </dgm:t>
    </dgm:pt>
    <dgm:pt modelId="{D5BDA813-D095-49AA-A342-6EB1DF32BA9D}" type="pres">
      <dgm:prSet presAssocID="{E747269F-D05A-4870-B11E-0511F788FCF0}" presName="parentLin" presStyleCnt="0"/>
      <dgm:spPr>
        <a:scene3d>
          <a:camera prst="orthographicFront"/>
          <a:lightRig rig="threePt" dir="t"/>
        </a:scene3d>
        <a:sp3d>
          <a:bevelT prst="relaxedInset"/>
        </a:sp3d>
      </dgm:spPr>
    </dgm:pt>
    <dgm:pt modelId="{2AB2017A-F574-40C4-BB3B-BAF2AC3284A9}" type="pres">
      <dgm:prSet presAssocID="{E747269F-D05A-4870-B11E-0511F788FCF0}" presName="parentLeftMargin" presStyleLbl="node1" presStyleIdx="0" presStyleCnt="7"/>
      <dgm:spPr/>
      <dgm:t>
        <a:bodyPr/>
        <a:lstStyle/>
        <a:p>
          <a:endParaRPr lang="en-ZA"/>
        </a:p>
      </dgm:t>
    </dgm:pt>
    <dgm:pt modelId="{00C0FE53-34C5-49F6-B2A2-50D1656963BB}" type="pres">
      <dgm:prSet presAssocID="{E747269F-D05A-4870-B11E-0511F788FCF0}" presName="parentText" presStyleLbl="node1" presStyleIdx="0" presStyleCnt="7" custScaleX="125517">
        <dgm:presLayoutVars>
          <dgm:chMax val="0"/>
          <dgm:bulletEnabled val="1"/>
        </dgm:presLayoutVars>
      </dgm:prSet>
      <dgm:spPr/>
      <dgm:t>
        <a:bodyPr/>
        <a:lstStyle/>
        <a:p>
          <a:endParaRPr lang="en-ZA"/>
        </a:p>
      </dgm:t>
    </dgm:pt>
    <dgm:pt modelId="{A49F87CA-84A8-45EB-9BFC-E8CCE6D42C90}" type="pres">
      <dgm:prSet presAssocID="{E747269F-D05A-4870-B11E-0511F788FCF0}" presName="negativeSpace" presStyleCnt="0"/>
      <dgm:spPr>
        <a:scene3d>
          <a:camera prst="orthographicFront"/>
          <a:lightRig rig="threePt" dir="t"/>
        </a:scene3d>
        <a:sp3d>
          <a:bevelT prst="relaxedInset"/>
        </a:sp3d>
      </dgm:spPr>
    </dgm:pt>
    <dgm:pt modelId="{C8B19B52-2BEB-416A-821A-DD3FB048A5D2}" type="pres">
      <dgm:prSet presAssocID="{E747269F-D05A-4870-B11E-0511F788FCF0}" presName="childText" presStyleLbl="conFgAcc1" presStyleIdx="0" presStyleCnt="7">
        <dgm:presLayoutVars>
          <dgm:bulletEnabled val="1"/>
        </dgm:presLayoutVars>
      </dgm:prSet>
      <dgm:spPr>
        <a:scene3d>
          <a:camera prst="orthographicFront"/>
          <a:lightRig rig="threePt" dir="t"/>
        </a:scene3d>
        <a:sp3d>
          <a:bevelT prst="relaxedInset"/>
        </a:sp3d>
      </dgm:spPr>
    </dgm:pt>
    <dgm:pt modelId="{1543F2F3-530B-4B4F-9A23-C5ED72177E0A}" type="pres">
      <dgm:prSet presAssocID="{9ABB71BC-D6B1-442A-A8B6-902ED26585BE}" presName="spaceBetweenRectangles" presStyleCnt="0"/>
      <dgm:spPr>
        <a:scene3d>
          <a:camera prst="orthographicFront"/>
          <a:lightRig rig="threePt" dir="t"/>
        </a:scene3d>
        <a:sp3d>
          <a:bevelT prst="relaxedInset"/>
        </a:sp3d>
      </dgm:spPr>
    </dgm:pt>
    <dgm:pt modelId="{229E4F03-8F36-4673-B008-E007F620B021}" type="pres">
      <dgm:prSet presAssocID="{B0C45CB9-B24C-4222-8C35-A11DE0BAD46C}" presName="parentLin" presStyleCnt="0"/>
      <dgm:spPr>
        <a:scene3d>
          <a:camera prst="orthographicFront"/>
          <a:lightRig rig="threePt" dir="t"/>
        </a:scene3d>
        <a:sp3d>
          <a:bevelT prst="relaxedInset"/>
        </a:sp3d>
      </dgm:spPr>
    </dgm:pt>
    <dgm:pt modelId="{D86569C2-B891-471E-B59E-7D2D43B28DF6}" type="pres">
      <dgm:prSet presAssocID="{B0C45CB9-B24C-4222-8C35-A11DE0BAD46C}" presName="parentLeftMargin" presStyleLbl="node1" presStyleIdx="0" presStyleCnt="7"/>
      <dgm:spPr/>
      <dgm:t>
        <a:bodyPr/>
        <a:lstStyle/>
        <a:p>
          <a:endParaRPr lang="en-ZA"/>
        </a:p>
      </dgm:t>
    </dgm:pt>
    <dgm:pt modelId="{FC5B9E11-AB85-4061-AAF8-559A33C025F9}" type="pres">
      <dgm:prSet presAssocID="{B0C45CB9-B24C-4222-8C35-A11DE0BAD46C}" presName="parentText" presStyleLbl="node1" presStyleIdx="1" presStyleCnt="7" custScaleX="125517">
        <dgm:presLayoutVars>
          <dgm:chMax val="0"/>
          <dgm:bulletEnabled val="1"/>
        </dgm:presLayoutVars>
      </dgm:prSet>
      <dgm:spPr/>
      <dgm:t>
        <a:bodyPr/>
        <a:lstStyle/>
        <a:p>
          <a:endParaRPr lang="en-ZA"/>
        </a:p>
      </dgm:t>
    </dgm:pt>
    <dgm:pt modelId="{EC2A4240-4BC4-4543-BC2C-B46FDD2115B3}" type="pres">
      <dgm:prSet presAssocID="{B0C45CB9-B24C-4222-8C35-A11DE0BAD46C}" presName="negativeSpace" presStyleCnt="0"/>
      <dgm:spPr>
        <a:scene3d>
          <a:camera prst="orthographicFront"/>
          <a:lightRig rig="threePt" dir="t"/>
        </a:scene3d>
        <a:sp3d>
          <a:bevelT prst="relaxedInset"/>
        </a:sp3d>
      </dgm:spPr>
    </dgm:pt>
    <dgm:pt modelId="{105E9320-CA76-48E3-B4EE-B9A09A34938F}" type="pres">
      <dgm:prSet presAssocID="{B0C45CB9-B24C-4222-8C35-A11DE0BAD46C}" presName="childText" presStyleLbl="conFgAcc1" presStyleIdx="1" presStyleCnt="7">
        <dgm:presLayoutVars>
          <dgm:bulletEnabled val="1"/>
        </dgm:presLayoutVars>
      </dgm:prSet>
      <dgm:spPr>
        <a:scene3d>
          <a:camera prst="orthographicFront"/>
          <a:lightRig rig="threePt" dir="t"/>
        </a:scene3d>
        <a:sp3d>
          <a:bevelT prst="relaxedInset"/>
        </a:sp3d>
      </dgm:spPr>
    </dgm:pt>
    <dgm:pt modelId="{0B30A75F-9E03-4D9C-A362-F18E49B1AD77}" type="pres">
      <dgm:prSet presAssocID="{49DC4CF2-90C4-4217-BFEE-E62154D56E74}" presName="spaceBetweenRectangles" presStyleCnt="0"/>
      <dgm:spPr>
        <a:scene3d>
          <a:camera prst="orthographicFront"/>
          <a:lightRig rig="threePt" dir="t"/>
        </a:scene3d>
        <a:sp3d>
          <a:bevelT prst="relaxedInset"/>
        </a:sp3d>
      </dgm:spPr>
    </dgm:pt>
    <dgm:pt modelId="{F760DE4C-A86C-4828-AB6B-AA82A750A11D}" type="pres">
      <dgm:prSet presAssocID="{F23CB0D8-FDCC-43C9-99CA-6C98C7253E6E}" presName="parentLin" presStyleCnt="0"/>
      <dgm:spPr>
        <a:scene3d>
          <a:camera prst="orthographicFront"/>
          <a:lightRig rig="threePt" dir="t"/>
        </a:scene3d>
        <a:sp3d>
          <a:bevelT prst="relaxedInset"/>
        </a:sp3d>
      </dgm:spPr>
    </dgm:pt>
    <dgm:pt modelId="{AE29AFD9-D691-48F9-A108-F816D77A6AF6}" type="pres">
      <dgm:prSet presAssocID="{F23CB0D8-FDCC-43C9-99CA-6C98C7253E6E}" presName="parentLeftMargin" presStyleLbl="node1" presStyleIdx="1" presStyleCnt="7"/>
      <dgm:spPr/>
      <dgm:t>
        <a:bodyPr/>
        <a:lstStyle/>
        <a:p>
          <a:endParaRPr lang="en-ZA"/>
        </a:p>
      </dgm:t>
    </dgm:pt>
    <dgm:pt modelId="{394E4D63-1A0D-4BAE-9380-E5C370CB3190}" type="pres">
      <dgm:prSet presAssocID="{F23CB0D8-FDCC-43C9-99CA-6C98C7253E6E}" presName="parentText" presStyleLbl="node1" presStyleIdx="2" presStyleCnt="7" custScaleX="125517">
        <dgm:presLayoutVars>
          <dgm:chMax val="0"/>
          <dgm:bulletEnabled val="1"/>
        </dgm:presLayoutVars>
      </dgm:prSet>
      <dgm:spPr/>
      <dgm:t>
        <a:bodyPr/>
        <a:lstStyle/>
        <a:p>
          <a:endParaRPr lang="en-ZA"/>
        </a:p>
      </dgm:t>
    </dgm:pt>
    <dgm:pt modelId="{368DC248-3390-4727-8D4F-3DC5364CA454}" type="pres">
      <dgm:prSet presAssocID="{F23CB0D8-FDCC-43C9-99CA-6C98C7253E6E}" presName="negativeSpace" presStyleCnt="0"/>
      <dgm:spPr>
        <a:scene3d>
          <a:camera prst="orthographicFront"/>
          <a:lightRig rig="threePt" dir="t"/>
        </a:scene3d>
        <a:sp3d>
          <a:bevelT prst="relaxedInset"/>
        </a:sp3d>
      </dgm:spPr>
    </dgm:pt>
    <dgm:pt modelId="{BC9EFD8E-7679-4F2A-9EAF-F28A162164AA}" type="pres">
      <dgm:prSet presAssocID="{F23CB0D8-FDCC-43C9-99CA-6C98C7253E6E}" presName="childText" presStyleLbl="conFgAcc1" presStyleIdx="2" presStyleCnt="7" custLinFactNeighborX="14572" custLinFactNeighborY="54103">
        <dgm:presLayoutVars>
          <dgm:bulletEnabled val="1"/>
        </dgm:presLayoutVars>
      </dgm:prSet>
      <dgm:spPr>
        <a:scene3d>
          <a:camera prst="orthographicFront"/>
          <a:lightRig rig="threePt" dir="t"/>
        </a:scene3d>
        <a:sp3d>
          <a:bevelT prst="relaxedInset"/>
        </a:sp3d>
      </dgm:spPr>
    </dgm:pt>
    <dgm:pt modelId="{A9758FD3-411D-4ADB-BCAE-89A30E3F47CC}" type="pres">
      <dgm:prSet presAssocID="{0DBDBEA0-F9AE-4A31-B84C-52ADBF1DEA1F}" presName="spaceBetweenRectangles" presStyleCnt="0"/>
      <dgm:spPr>
        <a:scene3d>
          <a:camera prst="orthographicFront"/>
          <a:lightRig rig="threePt" dir="t"/>
        </a:scene3d>
        <a:sp3d>
          <a:bevelT prst="relaxedInset"/>
        </a:sp3d>
      </dgm:spPr>
    </dgm:pt>
    <dgm:pt modelId="{43D78FD5-BDEC-48CD-A3E7-5E3C036AEA16}" type="pres">
      <dgm:prSet presAssocID="{00D42681-70C8-4A1E-A703-F734F1582BCF}" presName="parentLin" presStyleCnt="0"/>
      <dgm:spPr>
        <a:scene3d>
          <a:camera prst="orthographicFront"/>
          <a:lightRig rig="threePt" dir="t"/>
        </a:scene3d>
        <a:sp3d>
          <a:bevelT prst="relaxedInset"/>
        </a:sp3d>
      </dgm:spPr>
    </dgm:pt>
    <dgm:pt modelId="{16B8D2BF-204B-4C65-B035-F34965EFCD89}" type="pres">
      <dgm:prSet presAssocID="{00D42681-70C8-4A1E-A703-F734F1582BCF}" presName="parentLeftMargin" presStyleLbl="node1" presStyleIdx="2" presStyleCnt="7"/>
      <dgm:spPr/>
      <dgm:t>
        <a:bodyPr/>
        <a:lstStyle/>
        <a:p>
          <a:endParaRPr lang="en-ZA"/>
        </a:p>
      </dgm:t>
    </dgm:pt>
    <dgm:pt modelId="{70A3BCDD-1C77-4942-95BF-B193CD705E3B}" type="pres">
      <dgm:prSet presAssocID="{00D42681-70C8-4A1E-A703-F734F1582BCF}" presName="parentText" presStyleLbl="node1" presStyleIdx="3" presStyleCnt="7" custScaleX="125517">
        <dgm:presLayoutVars>
          <dgm:chMax val="0"/>
          <dgm:bulletEnabled val="1"/>
        </dgm:presLayoutVars>
      </dgm:prSet>
      <dgm:spPr/>
      <dgm:t>
        <a:bodyPr/>
        <a:lstStyle/>
        <a:p>
          <a:endParaRPr lang="en-ZA"/>
        </a:p>
      </dgm:t>
    </dgm:pt>
    <dgm:pt modelId="{BA70E95A-EADA-49A9-8CF4-20B9066D05CD}" type="pres">
      <dgm:prSet presAssocID="{00D42681-70C8-4A1E-A703-F734F1582BCF}" presName="negativeSpace" presStyleCnt="0"/>
      <dgm:spPr>
        <a:scene3d>
          <a:camera prst="orthographicFront"/>
          <a:lightRig rig="threePt" dir="t"/>
        </a:scene3d>
        <a:sp3d>
          <a:bevelT prst="relaxedInset"/>
        </a:sp3d>
      </dgm:spPr>
    </dgm:pt>
    <dgm:pt modelId="{13E86247-11C2-4DF2-B610-6654E5F90F8F}" type="pres">
      <dgm:prSet presAssocID="{00D42681-70C8-4A1E-A703-F734F1582BCF}" presName="childText" presStyleLbl="conFgAcc1" presStyleIdx="3" presStyleCnt="7">
        <dgm:presLayoutVars>
          <dgm:bulletEnabled val="1"/>
        </dgm:presLayoutVars>
      </dgm:prSet>
      <dgm:spPr>
        <a:scene3d>
          <a:camera prst="orthographicFront"/>
          <a:lightRig rig="threePt" dir="t"/>
        </a:scene3d>
        <a:sp3d>
          <a:bevelT prst="relaxedInset"/>
        </a:sp3d>
      </dgm:spPr>
    </dgm:pt>
    <dgm:pt modelId="{4E808868-5FB8-4341-9116-4846FF3116C3}" type="pres">
      <dgm:prSet presAssocID="{1ACEE588-8757-453B-99EC-2D50811BE62F}" presName="spaceBetweenRectangles" presStyleCnt="0"/>
      <dgm:spPr>
        <a:scene3d>
          <a:camera prst="orthographicFront"/>
          <a:lightRig rig="threePt" dir="t"/>
        </a:scene3d>
        <a:sp3d>
          <a:bevelT prst="relaxedInset"/>
        </a:sp3d>
      </dgm:spPr>
    </dgm:pt>
    <dgm:pt modelId="{1BB3AFDD-17A4-472E-962A-5B9C43FB3CA7}" type="pres">
      <dgm:prSet presAssocID="{49FF5B1C-7372-4478-8CD7-C0E6031F9F1A}" presName="parentLin" presStyleCnt="0"/>
      <dgm:spPr>
        <a:scene3d>
          <a:camera prst="orthographicFront"/>
          <a:lightRig rig="threePt" dir="t"/>
        </a:scene3d>
        <a:sp3d>
          <a:bevelT prst="relaxedInset"/>
        </a:sp3d>
      </dgm:spPr>
    </dgm:pt>
    <dgm:pt modelId="{0759AC45-ECD5-4CA5-8032-08AD4FFC5711}" type="pres">
      <dgm:prSet presAssocID="{49FF5B1C-7372-4478-8CD7-C0E6031F9F1A}" presName="parentLeftMargin" presStyleLbl="node1" presStyleIdx="3" presStyleCnt="7"/>
      <dgm:spPr/>
      <dgm:t>
        <a:bodyPr/>
        <a:lstStyle/>
        <a:p>
          <a:endParaRPr lang="en-ZA"/>
        </a:p>
      </dgm:t>
    </dgm:pt>
    <dgm:pt modelId="{E24A09ED-94E1-4A30-B895-4496167056A4}" type="pres">
      <dgm:prSet presAssocID="{49FF5B1C-7372-4478-8CD7-C0E6031F9F1A}" presName="parentText" presStyleLbl="node1" presStyleIdx="4" presStyleCnt="7" custScaleX="125517">
        <dgm:presLayoutVars>
          <dgm:chMax val="0"/>
          <dgm:bulletEnabled val="1"/>
        </dgm:presLayoutVars>
      </dgm:prSet>
      <dgm:spPr/>
      <dgm:t>
        <a:bodyPr/>
        <a:lstStyle/>
        <a:p>
          <a:endParaRPr lang="en-ZA"/>
        </a:p>
      </dgm:t>
    </dgm:pt>
    <dgm:pt modelId="{879C83BD-E210-4CE1-8AF7-BB157D1C354C}" type="pres">
      <dgm:prSet presAssocID="{49FF5B1C-7372-4478-8CD7-C0E6031F9F1A}" presName="negativeSpace" presStyleCnt="0"/>
      <dgm:spPr>
        <a:scene3d>
          <a:camera prst="orthographicFront"/>
          <a:lightRig rig="threePt" dir="t"/>
        </a:scene3d>
        <a:sp3d>
          <a:bevelT prst="relaxedInset"/>
        </a:sp3d>
      </dgm:spPr>
    </dgm:pt>
    <dgm:pt modelId="{C31152D9-7ED8-4EE2-985E-78E5379BA94C}" type="pres">
      <dgm:prSet presAssocID="{49FF5B1C-7372-4478-8CD7-C0E6031F9F1A}" presName="childText" presStyleLbl="conFgAcc1" presStyleIdx="4" presStyleCnt="7">
        <dgm:presLayoutVars>
          <dgm:bulletEnabled val="1"/>
        </dgm:presLayoutVars>
      </dgm:prSet>
      <dgm:spPr>
        <a:scene3d>
          <a:camera prst="orthographicFront"/>
          <a:lightRig rig="threePt" dir="t"/>
        </a:scene3d>
        <a:sp3d>
          <a:bevelT prst="relaxedInset"/>
        </a:sp3d>
      </dgm:spPr>
    </dgm:pt>
    <dgm:pt modelId="{A7095EC6-E56C-4E80-8F3F-59045D54A992}" type="pres">
      <dgm:prSet presAssocID="{E0805E8A-9FF2-4278-BE12-0919D8E958B7}" presName="spaceBetweenRectangles" presStyleCnt="0"/>
      <dgm:spPr>
        <a:scene3d>
          <a:camera prst="orthographicFront"/>
          <a:lightRig rig="threePt" dir="t"/>
        </a:scene3d>
        <a:sp3d>
          <a:bevelT prst="relaxedInset"/>
        </a:sp3d>
      </dgm:spPr>
    </dgm:pt>
    <dgm:pt modelId="{F8614FD5-0805-41BB-8492-C93A27999F5A}" type="pres">
      <dgm:prSet presAssocID="{4E10B1F9-2AAC-4BB5-87F3-78A70A6F3960}" presName="parentLin" presStyleCnt="0"/>
      <dgm:spPr>
        <a:scene3d>
          <a:camera prst="orthographicFront"/>
          <a:lightRig rig="threePt" dir="t"/>
        </a:scene3d>
        <a:sp3d>
          <a:bevelT prst="relaxedInset"/>
        </a:sp3d>
      </dgm:spPr>
    </dgm:pt>
    <dgm:pt modelId="{9B9E55AC-0568-48B0-BBBF-653E47CAB8AB}" type="pres">
      <dgm:prSet presAssocID="{4E10B1F9-2AAC-4BB5-87F3-78A70A6F3960}" presName="parentLeftMargin" presStyleLbl="node1" presStyleIdx="4" presStyleCnt="7"/>
      <dgm:spPr/>
      <dgm:t>
        <a:bodyPr/>
        <a:lstStyle/>
        <a:p>
          <a:endParaRPr lang="en-ZA"/>
        </a:p>
      </dgm:t>
    </dgm:pt>
    <dgm:pt modelId="{B0F1E9D7-B33E-4B5F-9CF3-60731F0F115F}" type="pres">
      <dgm:prSet presAssocID="{4E10B1F9-2AAC-4BB5-87F3-78A70A6F3960}" presName="parentText" presStyleLbl="node1" presStyleIdx="5" presStyleCnt="7" custScaleX="125517">
        <dgm:presLayoutVars>
          <dgm:chMax val="0"/>
          <dgm:bulletEnabled val="1"/>
        </dgm:presLayoutVars>
      </dgm:prSet>
      <dgm:spPr/>
      <dgm:t>
        <a:bodyPr/>
        <a:lstStyle/>
        <a:p>
          <a:endParaRPr lang="en-ZA"/>
        </a:p>
      </dgm:t>
    </dgm:pt>
    <dgm:pt modelId="{93F56DEA-9541-4F76-8BF5-1B3AA7F71A85}" type="pres">
      <dgm:prSet presAssocID="{4E10B1F9-2AAC-4BB5-87F3-78A70A6F3960}" presName="negativeSpace" presStyleCnt="0"/>
      <dgm:spPr>
        <a:scene3d>
          <a:camera prst="orthographicFront"/>
          <a:lightRig rig="threePt" dir="t"/>
        </a:scene3d>
        <a:sp3d>
          <a:bevelT prst="relaxedInset"/>
        </a:sp3d>
      </dgm:spPr>
    </dgm:pt>
    <dgm:pt modelId="{3A02D598-81B5-4FC6-80FD-84CF84E6FAE8}" type="pres">
      <dgm:prSet presAssocID="{4E10B1F9-2AAC-4BB5-87F3-78A70A6F3960}" presName="childText" presStyleLbl="conFgAcc1" presStyleIdx="5" presStyleCnt="7">
        <dgm:presLayoutVars>
          <dgm:bulletEnabled val="1"/>
        </dgm:presLayoutVars>
      </dgm:prSet>
      <dgm:spPr>
        <a:scene3d>
          <a:camera prst="orthographicFront"/>
          <a:lightRig rig="threePt" dir="t"/>
        </a:scene3d>
        <a:sp3d>
          <a:bevelT prst="relaxedInset"/>
        </a:sp3d>
      </dgm:spPr>
    </dgm:pt>
    <dgm:pt modelId="{D02910F9-E7A5-4790-8E4C-F91E8F6955EB}" type="pres">
      <dgm:prSet presAssocID="{9BC03FCC-3444-4DCE-8FCD-A4F2354BE56D}" presName="spaceBetweenRectangles" presStyleCnt="0"/>
      <dgm:spPr>
        <a:scene3d>
          <a:camera prst="orthographicFront"/>
          <a:lightRig rig="threePt" dir="t"/>
        </a:scene3d>
        <a:sp3d>
          <a:bevelT prst="relaxedInset"/>
        </a:sp3d>
      </dgm:spPr>
    </dgm:pt>
    <dgm:pt modelId="{7137FFDC-9890-4236-9781-893ABC37744B}" type="pres">
      <dgm:prSet presAssocID="{A9128DFC-9E04-4025-AF7A-6A127B8E2633}" presName="parentLin" presStyleCnt="0"/>
      <dgm:spPr>
        <a:scene3d>
          <a:camera prst="orthographicFront"/>
          <a:lightRig rig="threePt" dir="t"/>
        </a:scene3d>
        <a:sp3d>
          <a:bevelT prst="relaxedInset"/>
        </a:sp3d>
      </dgm:spPr>
    </dgm:pt>
    <dgm:pt modelId="{664D9ACB-0B5C-4449-8C3E-931F874B9E9F}" type="pres">
      <dgm:prSet presAssocID="{A9128DFC-9E04-4025-AF7A-6A127B8E2633}" presName="parentLeftMargin" presStyleLbl="node1" presStyleIdx="5" presStyleCnt="7"/>
      <dgm:spPr/>
      <dgm:t>
        <a:bodyPr/>
        <a:lstStyle/>
        <a:p>
          <a:endParaRPr lang="en-ZA"/>
        </a:p>
      </dgm:t>
    </dgm:pt>
    <dgm:pt modelId="{70F25138-A832-41CF-AE45-0A346C01B087}" type="pres">
      <dgm:prSet presAssocID="{A9128DFC-9E04-4025-AF7A-6A127B8E2633}" presName="parentText" presStyleLbl="node1" presStyleIdx="6" presStyleCnt="7" custScaleX="125517">
        <dgm:presLayoutVars>
          <dgm:chMax val="0"/>
          <dgm:bulletEnabled val="1"/>
        </dgm:presLayoutVars>
      </dgm:prSet>
      <dgm:spPr/>
      <dgm:t>
        <a:bodyPr/>
        <a:lstStyle/>
        <a:p>
          <a:endParaRPr lang="en-ZA"/>
        </a:p>
      </dgm:t>
    </dgm:pt>
    <dgm:pt modelId="{6BBCDC13-A253-4BEA-AA5A-A9DC3BD031BD}" type="pres">
      <dgm:prSet presAssocID="{A9128DFC-9E04-4025-AF7A-6A127B8E2633}" presName="negativeSpace" presStyleCnt="0"/>
      <dgm:spPr>
        <a:scene3d>
          <a:camera prst="orthographicFront"/>
          <a:lightRig rig="threePt" dir="t"/>
        </a:scene3d>
        <a:sp3d>
          <a:bevelT prst="relaxedInset"/>
        </a:sp3d>
      </dgm:spPr>
    </dgm:pt>
    <dgm:pt modelId="{4E6C16E5-693F-45EF-9512-0AF71076B29D}" type="pres">
      <dgm:prSet presAssocID="{A9128DFC-9E04-4025-AF7A-6A127B8E2633}" presName="childText" presStyleLbl="conFgAcc1" presStyleIdx="6" presStyleCnt="7">
        <dgm:presLayoutVars>
          <dgm:bulletEnabled val="1"/>
        </dgm:presLayoutVars>
      </dgm:prSet>
      <dgm:spPr>
        <a:scene3d>
          <a:camera prst="orthographicFront"/>
          <a:lightRig rig="threePt" dir="t"/>
        </a:scene3d>
        <a:sp3d>
          <a:bevelT prst="relaxedInset"/>
        </a:sp3d>
      </dgm:spPr>
    </dgm:pt>
  </dgm:ptLst>
  <dgm:cxnLst>
    <dgm:cxn modelId="{E8541622-5412-4835-AE30-B28028EAAC99}" type="presOf" srcId="{B0C45CB9-B24C-4222-8C35-A11DE0BAD46C}" destId="{FC5B9E11-AB85-4061-AAF8-559A33C025F9}" srcOrd="1" destOrd="0" presId="urn:microsoft.com/office/officeart/2005/8/layout/list1"/>
    <dgm:cxn modelId="{592F8F42-FD42-4B5D-9F92-0B946EAE99BC}" type="presOf" srcId="{F23CB0D8-FDCC-43C9-99CA-6C98C7253E6E}" destId="{AE29AFD9-D691-48F9-A108-F816D77A6AF6}" srcOrd="0" destOrd="0" presId="urn:microsoft.com/office/officeart/2005/8/layout/list1"/>
    <dgm:cxn modelId="{D4CD14AB-452E-4250-8017-CA4B05F563FA}" srcId="{7AC9F960-99F1-4ECF-B4C7-94491E57EDD9}" destId="{F23CB0D8-FDCC-43C9-99CA-6C98C7253E6E}" srcOrd="2" destOrd="0" parTransId="{24A78B02-5B8A-42A8-9B80-C37F02B421BF}" sibTransId="{0DBDBEA0-F9AE-4A31-B84C-52ADBF1DEA1F}"/>
    <dgm:cxn modelId="{9C497F55-8B47-4D5D-961A-935276ED19B9}" type="presOf" srcId="{F23CB0D8-FDCC-43C9-99CA-6C98C7253E6E}" destId="{394E4D63-1A0D-4BAE-9380-E5C370CB3190}" srcOrd="1" destOrd="0" presId="urn:microsoft.com/office/officeart/2005/8/layout/list1"/>
    <dgm:cxn modelId="{035E0ECA-6B16-44EC-9F4B-7BDECAEBB798}" type="presOf" srcId="{7AC9F960-99F1-4ECF-B4C7-94491E57EDD9}" destId="{CC68843B-0CDD-44AF-8598-EF6533CC3721}" srcOrd="0" destOrd="0" presId="urn:microsoft.com/office/officeart/2005/8/layout/list1"/>
    <dgm:cxn modelId="{62C26070-EE75-4562-A1B6-EF155A491ED7}" type="presOf" srcId="{E747269F-D05A-4870-B11E-0511F788FCF0}" destId="{00C0FE53-34C5-49F6-B2A2-50D1656963BB}" srcOrd="1" destOrd="0" presId="urn:microsoft.com/office/officeart/2005/8/layout/list1"/>
    <dgm:cxn modelId="{E45B4084-2874-4BEF-9ECC-8E9B45622CE4}" srcId="{7AC9F960-99F1-4ECF-B4C7-94491E57EDD9}" destId="{49FF5B1C-7372-4478-8CD7-C0E6031F9F1A}" srcOrd="4" destOrd="0" parTransId="{77B0C7D5-C3F5-4B00-9DD8-D50B0BF5B632}" sibTransId="{E0805E8A-9FF2-4278-BE12-0919D8E958B7}"/>
    <dgm:cxn modelId="{0364A47E-18BE-4CF0-B71E-3F790F6F333C}" srcId="{7AC9F960-99F1-4ECF-B4C7-94491E57EDD9}" destId="{B0C45CB9-B24C-4222-8C35-A11DE0BAD46C}" srcOrd="1" destOrd="0" parTransId="{00678C4B-2D28-4519-B21A-2BE1E9289B3A}" sibTransId="{49DC4CF2-90C4-4217-BFEE-E62154D56E74}"/>
    <dgm:cxn modelId="{9E2A14E8-0972-43CA-A180-E71C7015FC71}" type="presOf" srcId="{E747269F-D05A-4870-B11E-0511F788FCF0}" destId="{2AB2017A-F574-40C4-BB3B-BAF2AC3284A9}" srcOrd="0" destOrd="0" presId="urn:microsoft.com/office/officeart/2005/8/layout/list1"/>
    <dgm:cxn modelId="{1741AFB4-A3DD-4AFA-8DD7-6856617751B0}" type="presOf" srcId="{A9128DFC-9E04-4025-AF7A-6A127B8E2633}" destId="{70F25138-A832-41CF-AE45-0A346C01B087}" srcOrd="1" destOrd="0" presId="urn:microsoft.com/office/officeart/2005/8/layout/list1"/>
    <dgm:cxn modelId="{B8D48EE1-ABD7-4F31-B48B-ADD4CAE9ED1D}" type="presOf" srcId="{B0C45CB9-B24C-4222-8C35-A11DE0BAD46C}" destId="{D86569C2-B891-471E-B59E-7D2D43B28DF6}" srcOrd="0" destOrd="0" presId="urn:microsoft.com/office/officeart/2005/8/layout/list1"/>
    <dgm:cxn modelId="{581206F3-F95D-4A71-82D4-65ECAB720A69}" srcId="{7AC9F960-99F1-4ECF-B4C7-94491E57EDD9}" destId="{00D42681-70C8-4A1E-A703-F734F1582BCF}" srcOrd="3" destOrd="0" parTransId="{B19ECD43-E9C4-47A4-834D-47AD79E29978}" sibTransId="{1ACEE588-8757-453B-99EC-2D50811BE62F}"/>
    <dgm:cxn modelId="{3B3A2BF3-4BF6-4012-813D-2BDA8DEDDA1F}" type="presOf" srcId="{49FF5B1C-7372-4478-8CD7-C0E6031F9F1A}" destId="{E24A09ED-94E1-4A30-B895-4496167056A4}" srcOrd="1" destOrd="0" presId="urn:microsoft.com/office/officeart/2005/8/layout/list1"/>
    <dgm:cxn modelId="{30C02A08-73EA-4336-913C-9CA17656FC2E}" srcId="{7AC9F960-99F1-4ECF-B4C7-94491E57EDD9}" destId="{A9128DFC-9E04-4025-AF7A-6A127B8E2633}" srcOrd="6" destOrd="0" parTransId="{63E99FE3-1415-4B8E-A0D9-D5DEA137395C}" sibTransId="{684F1A53-7A37-4303-A7AE-58E3050861C4}"/>
    <dgm:cxn modelId="{15F3E0D8-E3DB-4C65-B98A-8F996A4A42F7}" srcId="{7AC9F960-99F1-4ECF-B4C7-94491E57EDD9}" destId="{4E10B1F9-2AAC-4BB5-87F3-78A70A6F3960}" srcOrd="5" destOrd="0" parTransId="{932227E7-725E-4EEC-920D-39D69D30AAC8}" sibTransId="{9BC03FCC-3444-4DCE-8FCD-A4F2354BE56D}"/>
    <dgm:cxn modelId="{E4EAF0DB-C279-4615-9D5B-14D121DE4361}" type="presOf" srcId="{49FF5B1C-7372-4478-8CD7-C0E6031F9F1A}" destId="{0759AC45-ECD5-4CA5-8032-08AD4FFC5711}" srcOrd="0" destOrd="0" presId="urn:microsoft.com/office/officeart/2005/8/layout/list1"/>
    <dgm:cxn modelId="{B2EAF688-0EC1-48B0-AC83-CE9F45626A53}" type="presOf" srcId="{4E10B1F9-2AAC-4BB5-87F3-78A70A6F3960}" destId="{9B9E55AC-0568-48B0-BBBF-653E47CAB8AB}" srcOrd="0" destOrd="0" presId="urn:microsoft.com/office/officeart/2005/8/layout/list1"/>
    <dgm:cxn modelId="{C4C44C13-27C3-4B3C-BA32-89252F02D8BF}" type="presOf" srcId="{00D42681-70C8-4A1E-A703-F734F1582BCF}" destId="{16B8D2BF-204B-4C65-B035-F34965EFCD89}" srcOrd="0" destOrd="0" presId="urn:microsoft.com/office/officeart/2005/8/layout/list1"/>
    <dgm:cxn modelId="{3B6EDCC0-19AB-4D39-8FE4-342D9F0C9D2C}" type="presOf" srcId="{00D42681-70C8-4A1E-A703-F734F1582BCF}" destId="{70A3BCDD-1C77-4942-95BF-B193CD705E3B}" srcOrd="1" destOrd="0" presId="urn:microsoft.com/office/officeart/2005/8/layout/list1"/>
    <dgm:cxn modelId="{DFAD39BB-D315-4FE7-86B9-FA4923AE377B}" type="presOf" srcId="{A9128DFC-9E04-4025-AF7A-6A127B8E2633}" destId="{664D9ACB-0B5C-4449-8C3E-931F874B9E9F}" srcOrd="0" destOrd="0" presId="urn:microsoft.com/office/officeart/2005/8/layout/list1"/>
    <dgm:cxn modelId="{2CB28C25-8E33-424D-B798-F2EFEE001593}" srcId="{7AC9F960-99F1-4ECF-B4C7-94491E57EDD9}" destId="{E747269F-D05A-4870-B11E-0511F788FCF0}" srcOrd="0" destOrd="0" parTransId="{085BB020-F988-4813-B527-56746238FB32}" sibTransId="{9ABB71BC-D6B1-442A-A8B6-902ED26585BE}"/>
    <dgm:cxn modelId="{CB30F642-6FAA-400C-A73B-66743D33FAEA}" type="presOf" srcId="{4E10B1F9-2AAC-4BB5-87F3-78A70A6F3960}" destId="{B0F1E9D7-B33E-4B5F-9CF3-60731F0F115F}" srcOrd="1" destOrd="0" presId="urn:microsoft.com/office/officeart/2005/8/layout/list1"/>
    <dgm:cxn modelId="{D7F1CA5A-8C35-4D82-8B8F-8482AD99003F}" type="presParOf" srcId="{CC68843B-0CDD-44AF-8598-EF6533CC3721}" destId="{D5BDA813-D095-49AA-A342-6EB1DF32BA9D}" srcOrd="0" destOrd="0" presId="urn:microsoft.com/office/officeart/2005/8/layout/list1"/>
    <dgm:cxn modelId="{3872A470-CB35-47D9-859E-56C7D05E000B}" type="presParOf" srcId="{D5BDA813-D095-49AA-A342-6EB1DF32BA9D}" destId="{2AB2017A-F574-40C4-BB3B-BAF2AC3284A9}" srcOrd="0" destOrd="0" presId="urn:microsoft.com/office/officeart/2005/8/layout/list1"/>
    <dgm:cxn modelId="{4B1018CF-2C33-413E-A76B-6E5495A7DAA0}" type="presParOf" srcId="{D5BDA813-D095-49AA-A342-6EB1DF32BA9D}" destId="{00C0FE53-34C5-49F6-B2A2-50D1656963BB}" srcOrd="1" destOrd="0" presId="urn:microsoft.com/office/officeart/2005/8/layout/list1"/>
    <dgm:cxn modelId="{64A44C78-A5F7-47FB-A02C-6C5B2D712F71}" type="presParOf" srcId="{CC68843B-0CDD-44AF-8598-EF6533CC3721}" destId="{A49F87CA-84A8-45EB-9BFC-E8CCE6D42C90}" srcOrd="1" destOrd="0" presId="urn:microsoft.com/office/officeart/2005/8/layout/list1"/>
    <dgm:cxn modelId="{EC42D64E-4C6F-48F2-AA65-A0626BE7451A}" type="presParOf" srcId="{CC68843B-0CDD-44AF-8598-EF6533CC3721}" destId="{C8B19B52-2BEB-416A-821A-DD3FB048A5D2}" srcOrd="2" destOrd="0" presId="urn:microsoft.com/office/officeart/2005/8/layout/list1"/>
    <dgm:cxn modelId="{28220576-6FC0-40C3-B2C2-7DB1CFCD5453}" type="presParOf" srcId="{CC68843B-0CDD-44AF-8598-EF6533CC3721}" destId="{1543F2F3-530B-4B4F-9A23-C5ED72177E0A}" srcOrd="3" destOrd="0" presId="urn:microsoft.com/office/officeart/2005/8/layout/list1"/>
    <dgm:cxn modelId="{097565D2-8670-46C2-992A-5C9E2E21EE96}" type="presParOf" srcId="{CC68843B-0CDD-44AF-8598-EF6533CC3721}" destId="{229E4F03-8F36-4673-B008-E007F620B021}" srcOrd="4" destOrd="0" presId="urn:microsoft.com/office/officeart/2005/8/layout/list1"/>
    <dgm:cxn modelId="{6CF4205F-1D41-41F8-8342-8371FA4527EE}" type="presParOf" srcId="{229E4F03-8F36-4673-B008-E007F620B021}" destId="{D86569C2-B891-471E-B59E-7D2D43B28DF6}" srcOrd="0" destOrd="0" presId="urn:microsoft.com/office/officeart/2005/8/layout/list1"/>
    <dgm:cxn modelId="{6BA0E945-F1C8-4715-914A-6B1C5AE0ACD1}" type="presParOf" srcId="{229E4F03-8F36-4673-B008-E007F620B021}" destId="{FC5B9E11-AB85-4061-AAF8-559A33C025F9}" srcOrd="1" destOrd="0" presId="urn:microsoft.com/office/officeart/2005/8/layout/list1"/>
    <dgm:cxn modelId="{5B250E2D-30AA-4415-B8CB-2C34EB37768D}" type="presParOf" srcId="{CC68843B-0CDD-44AF-8598-EF6533CC3721}" destId="{EC2A4240-4BC4-4543-BC2C-B46FDD2115B3}" srcOrd="5" destOrd="0" presId="urn:microsoft.com/office/officeart/2005/8/layout/list1"/>
    <dgm:cxn modelId="{92B77E7D-2D04-4C7B-894D-8E463EE75203}" type="presParOf" srcId="{CC68843B-0CDD-44AF-8598-EF6533CC3721}" destId="{105E9320-CA76-48E3-B4EE-B9A09A34938F}" srcOrd="6" destOrd="0" presId="urn:microsoft.com/office/officeart/2005/8/layout/list1"/>
    <dgm:cxn modelId="{F97BF795-580C-48B5-914A-7322BA7C0B47}" type="presParOf" srcId="{CC68843B-0CDD-44AF-8598-EF6533CC3721}" destId="{0B30A75F-9E03-4D9C-A362-F18E49B1AD77}" srcOrd="7" destOrd="0" presId="urn:microsoft.com/office/officeart/2005/8/layout/list1"/>
    <dgm:cxn modelId="{8105078C-EA04-41F9-8401-CD8681057715}" type="presParOf" srcId="{CC68843B-0CDD-44AF-8598-EF6533CC3721}" destId="{F760DE4C-A86C-4828-AB6B-AA82A750A11D}" srcOrd="8" destOrd="0" presId="urn:microsoft.com/office/officeart/2005/8/layout/list1"/>
    <dgm:cxn modelId="{A3C17460-5DFD-495E-A819-57140CEA0AC5}" type="presParOf" srcId="{F760DE4C-A86C-4828-AB6B-AA82A750A11D}" destId="{AE29AFD9-D691-48F9-A108-F816D77A6AF6}" srcOrd="0" destOrd="0" presId="urn:microsoft.com/office/officeart/2005/8/layout/list1"/>
    <dgm:cxn modelId="{98D8AFC7-45AF-4A88-AE66-FD3B45E482B4}" type="presParOf" srcId="{F760DE4C-A86C-4828-AB6B-AA82A750A11D}" destId="{394E4D63-1A0D-4BAE-9380-E5C370CB3190}" srcOrd="1" destOrd="0" presId="urn:microsoft.com/office/officeart/2005/8/layout/list1"/>
    <dgm:cxn modelId="{78F1313A-CDEC-4408-9D8F-613D2D8FC05F}" type="presParOf" srcId="{CC68843B-0CDD-44AF-8598-EF6533CC3721}" destId="{368DC248-3390-4727-8D4F-3DC5364CA454}" srcOrd="9" destOrd="0" presId="urn:microsoft.com/office/officeart/2005/8/layout/list1"/>
    <dgm:cxn modelId="{64BE77C7-491C-4B31-8E81-9C3CA099B82C}" type="presParOf" srcId="{CC68843B-0CDD-44AF-8598-EF6533CC3721}" destId="{BC9EFD8E-7679-4F2A-9EAF-F28A162164AA}" srcOrd="10" destOrd="0" presId="urn:microsoft.com/office/officeart/2005/8/layout/list1"/>
    <dgm:cxn modelId="{2C6A0C87-D531-4B3D-B938-6EAA3A16CAA0}" type="presParOf" srcId="{CC68843B-0CDD-44AF-8598-EF6533CC3721}" destId="{A9758FD3-411D-4ADB-BCAE-89A30E3F47CC}" srcOrd="11" destOrd="0" presId="urn:microsoft.com/office/officeart/2005/8/layout/list1"/>
    <dgm:cxn modelId="{9BFA1C37-622E-402A-907E-D497FA5C419C}" type="presParOf" srcId="{CC68843B-0CDD-44AF-8598-EF6533CC3721}" destId="{43D78FD5-BDEC-48CD-A3E7-5E3C036AEA16}" srcOrd="12" destOrd="0" presId="urn:microsoft.com/office/officeart/2005/8/layout/list1"/>
    <dgm:cxn modelId="{F21C75CB-16D7-4AE8-A0A4-25F7B3ED6628}" type="presParOf" srcId="{43D78FD5-BDEC-48CD-A3E7-5E3C036AEA16}" destId="{16B8D2BF-204B-4C65-B035-F34965EFCD89}" srcOrd="0" destOrd="0" presId="urn:microsoft.com/office/officeart/2005/8/layout/list1"/>
    <dgm:cxn modelId="{606E92AC-8621-4488-ACC0-568422F20189}" type="presParOf" srcId="{43D78FD5-BDEC-48CD-A3E7-5E3C036AEA16}" destId="{70A3BCDD-1C77-4942-95BF-B193CD705E3B}" srcOrd="1" destOrd="0" presId="urn:microsoft.com/office/officeart/2005/8/layout/list1"/>
    <dgm:cxn modelId="{6E67C727-3FC8-4BA2-8A9A-370798F62A17}" type="presParOf" srcId="{CC68843B-0CDD-44AF-8598-EF6533CC3721}" destId="{BA70E95A-EADA-49A9-8CF4-20B9066D05CD}" srcOrd="13" destOrd="0" presId="urn:microsoft.com/office/officeart/2005/8/layout/list1"/>
    <dgm:cxn modelId="{64EBCCBB-3604-4984-A4BA-79F4DBC049E3}" type="presParOf" srcId="{CC68843B-0CDD-44AF-8598-EF6533CC3721}" destId="{13E86247-11C2-4DF2-B610-6654E5F90F8F}" srcOrd="14" destOrd="0" presId="urn:microsoft.com/office/officeart/2005/8/layout/list1"/>
    <dgm:cxn modelId="{0B183009-A091-455E-A28F-440FCBF11562}" type="presParOf" srcId="{CC68843B-0CDD-44AF-8598-EF6533CC3721}" destId="{4E808868-5FB8-4341-9116-4846FF3116C3}" srcOrd="15" destOrd="0" presId="urn:microsoft.com/office/officeart/2005/8/layout/list1"/>
    <dgm:cxn modelId="{71E7E8BD-9DE7-4053-8298-33DB4DE29C2B}" type="presParOf" srcId="{CC68843B-0CDD-44AF-8598-EF6533CC3721}" destId="{1BB3AFDD-17A4-472E-962A-5B9C43FB3CA7}" srcOrd="16" destOrd="0" presId="urn:microsoft.com/office/officeart/2005/8/layout/list1"/>
    <dgm:cxn modelId="{5D6C709A-336D-44A9-A8B3-B7F27B139ACE}" type="presParOf" srcId="{1BB3AFDD-17A4-472E-962A-5B9C43FB3CA7}" destId="{0759AC45-ECD5-4CA5-8032-08AD4FFC5711}" srcOrd="0" destOrd="0" presId="urn:microsoft.com/office/officeart/2005/8/layout/list1"/>
    <dgm:cxn modelId="{522DC83D-63A5-46DE-A0C8-8E33A85CC37C}" type="presParOf" srcId="{1BB3AFDD-17A4-472E-962A-5B9C43FB3CA7}" destId="{E24A09ED-94E1-4A30-B895-4496167056A4}" srcOrd="1" destOrd="0" presId="urn:microsoft.com/office/officeart/2005/8/layout/list1"/>
    <dgm:cxn modelId="{7F975977-3846-4A0B-BF0B-AF43862540CB}" type="presParOf" srcId="{CC68843B-0CDD-44AF-8598-EF6533CC3721}" destId="{879C83BD-E210-4CE1-8AF7-BB157D1C354C}" srcOrd="17" destOrd="0" presId="urn:microsoft.com/office/officeart/2005/8/layout/list1"/>
    <dgm:cxn modelId="{F68856ED-3225-4783-A2A0-F7EF87968C46}" type="presParOf" srcId="{CC68843B-0CDD-44AF-8598-EF6533CC3721}" destId="{C31152D9-7ED8-4EE2-985E-78E5379BA94C}" srcOrd="18" destOrd="0" presId="urn:microsoft.com/office/officeart/2005/8/layout/list1"/>
    <dgm:cxn modelId="{C6AED197-3A37-465E-9C0C-7A6B0AED868F}" type="presParOf" srcId="{CC68843B-0CDD-44AF-8598-EF6533CC3721}" destId="{A7095EC6-E56C-4E80-8F3F-59045D54A992}" srcOrd="19" destOrd="0" presId="urn:microsoft.com/office/officeart/2005/8/layout/list1"/>
    <dgm:cxn modelId="{50A612F2-C1FF-40EB-9C31-3FE9AA437A93}" type="presParOf" srcId="{CC68843B-0CDD-44AF-8598-EF6533CC3721}" destId="{F8614FD5-0805-41BB-8492-C93A27999F5A}" srcOrd="20" destOrd="0" presId="urn:microsoft.com/office/officeart/2005/8/layout/list1"/>
    <dgm:cxn modelId="{537C942B-58C3-48E8-A3EE-4471B29832CB}" type="presParOf" srcId="{F8614FD5-0805-41BB-8492-C93A27999F5A}" destId="{9B9E55AC-0568-48B0-BBBF-653E47CAB8AB}" srcOrd="0" destOrd="0" presId="urn:microsoft.com/office/officeart/2005/8/layout/list1"/>
    <dgm:cxn modelId="{A8B0F9EE-5AA8-4AEC-8D0C-7C622D4F1DF2}" type="presParOf" srcId="{F8614FD5-0805-41BB-8492-C93A27999F5A}" destId="{B0F1E9D7-B33E-4B5F-9CF3-60731F0F115F}" srcOrd="1" destOrd="0" presId="urn:microsoft.com/office/officeart/2005/8/layout/list1"/>
    <dgm:cxn modelId="{4A7B3088-1240-40E3-8777-5C04AFAA51F0}" type="presParOf" srcId="{CC68843B-0CDD-44AF-8598-EF6533CC3721}" destId="{93F56DEA-9541-4F76-8BF5-1B3AA7F71A85}" srcOrd="21" destOrd="0" presId="urn:microsoft.com/office/officeart/2005/8/layout/list1"/>
    <dgm:cxn modelId="{752C46B0-FBEF-491E-A310-7B666B55CD71}" type="presParOf" srcId="{CC68843B-0CDD-44AF-8598-EF6533CC3721}" destId="{3A02D598-81B5-4FC6-80FD-84CF84E6FAE8}" srcOrd="22" destOrd="0" presId="urn:microsoft.com/office/officeart/2005/8/layout/list1"/>
    <dgm:cxn modelId="{D57C9ED6-CF77-4E12-B556-681DBD946FFD}" type="presParOf" srcId="{CC68843B-0CDD-44AF-8598-EF6533CC3721}" destId="{D02910F9-E7A5-4790-8E4C-F91E8F6955EB}" srcOrd="23" destOrd="0" presId="urn:microsoft.com/office/officeart/2005/8/layout/list1"/>
    <dgm:cxn modelId="{6816E436-3F1D-473F-A597-68AC80FAB90F}" type="presParOf" srcId="{CC68843B-0CDD-44AF-8598-EF6533CC3721}" destId="{7137FFDC-9890-4236-9781-893ABC37744B}" srcOrd="24" destOrd="0" presId="urn:microsoft.com/office/officeart/2005/8/layout/list1"/>
    <dgm:cxn modelId="{48174D80-862F-4060-AE2F-ED5A90CDD80A}" type="presParOf" srcId="{7137FFDC-9890-4236-9781-893ABC37744B}" destId="{664D9ACB-0B5C-4449-8C3E-931F874B9E9F}" srcOrd="0" destOrd="0" presId="urn:microsoft.com/office/officeart/2005/8/layout/list1"/>
    <dgm:cxn modelId="{63A786DA-D6EB-4D59-91FE-756EAADF2475}" type="presParOf" srcId="{7137FFDC-9890-4236-9781-893ABC37744B}" destId="{70F25138-A832-41CF-AE45-0A346C01B087}" srcOrd="1" destOrd="0" presId="urn:microsoft.com/office/officeart/2005/8/layout/list1"/>
    <dgm:cxn modelId="{66905A2D-7A12-4DBA-BDA6-7D959D23B55F}" type="presParOf" srcId="{CC68843B-0CDD-44AF-8598-EF6533CC3721}" destId="{6BBCDC13-A253-4BEA-AA5A-A9DC3BD031BD}" srcOrd="25" destOrd="0" presId="urn:microsoft.com/office/officeart/2005/8/layout/list1"/>
    <dgm:cxn modelId="{F1D74522-6A0B-4625-88A4-3514DF52FB62}" type="presParOf" srcId="{CC68843B-0CDD-44AF-8598-EF6533CC3721}" destId="{4E6C16E5-693F-45EF-9512-0AF71076B29D}"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EB8FF0-567B-4E20-B644-45D1F4972CFA}" type="doc">
      <dgm:prSet loTypeId="urn:microsoft.com/office/officeart/2005/8/layout/hProcess9" loCatId="process" qsTypeId="urn:microsoft.com/office/officeart/2005/8/quickstyle/simple1" qsCatId="simple" csTypeId="urn:microsoft.com/office/officeart/2005/8/colors/colorful2" csCatId="colorful" phldr="1"/>
      <dgm:spPr/>
    </dgm:pt>
    <dgm:pt modelId="{1F7DC346-F05E-4C90-BA9A-C25F5CAF5EE9}">
      <dgm:prSet phldrT="[Text]"/>
      <dgm:spPr>
        <a:scene3d>
          <a:camera prst="orthographicFront"/>
          <a:lightRig rig="threePt" dir="t"/>
        </a:scene3d>
        <a:sp3d>
          <a:bevelT w="114300" prst="artDeco"/>
        </a:sp3d>
      </dgm:spPr>
      <dgm:t>
        <a:bodyPr/>
        <a:lstStyle/>
        <a:p>
          <a:r>
            <a:rPr lang="en-US" dirty="0"/>
            <a:t>Mobilisation phase</a:t>
          </a:r>
        </a:p>
      </dgm:t>
    </dgm:pt>
    <dgm:pt modelId="{571BF0C7-113F-435B-96AB-2F3B52168F36}" type="parTrans" cxnId="{6438F968-1F45-459C-B894-11217B3BAC75}">
      <dgm:prSet/>
      <dgm:spPr/>
      <dgm:t>
        <a:bodyPr/>
        <a:lstStyle/>
        <a:p>
          <a:endParaRPr lang="en-US"/>
        </a:p>
      </dgm:t>
    </dgm:pt>
    <dgm:pt modelId="{AE044A4A-C999-42BB-A56D-66FDF3CD1CC4}" type="sibTrans" cxnId="{6438F968-1F45-459C-B894-11217B3BAC75}">
      <dgm:prSet/>
      <dgm:spPr/>
      <dgm:t>
        <a:bodyPr/>
        <a:lstStyle/>
        <a:p>
          <a:endParaRPr lang="en-US"/>
        </a:p>
      </dgm:t>
    </dgm:pt>
    <dgm:pt modelId="{63BEF50B-C43E-45D4-B4F1-D1EBED8CA638}">
      <dgm:prSet phldrT="[Text]"/>
      <dgm:spPr>
        <a:scene3d>
          <a:camera prst="orthographicFront"/>
          <a:lightRig rig="threePt" dir="t"/>
        </a:scene3d>
        <a:sp3d>
          <a:bevelT w="114300" prst="artDeco"/>
        </a:sp3d>
      </dgm:spPr>
      <dgm:t>
        <a:bodyPr/>
        <a:lstStyle/>
        <a:p>
          <a:r>
            <a:rPr lang="en-US" dirty="0"/>
            <a:t>Analysis phase</a:t>
          </a:r>
        </a:p>
      </dgm:t>
    </dgm:pt>
    <dgm:pt modelId="{B758625A-E6C2-4CC7-B318-8BA9DA683025}" type="parTrans" cxnId="{4775CFF1-37F3-48B3-B440-D321BAAFE05B}">
      <dgm:prSet/>
      <dgm:spPr/>
      <dgm:t>
        <a:bodyPr/>
        <a:lstStyle/>
        <a:p>
          <a:endParaRPr lang="en-US"/>
        </a:p>
      </dgm:t>
    </dgm:pt>
    <dgm:pt modelId="{32122D13-ADB5-4F44-9717-28D6B0386BFA}" type="sibTrans" cxnId="{4775CFF1-37F3-48B3-B440-D321BAAFE05B}">
      <dgm:prSet/>
      <dgm:spPr/>
      <dgm:t>
        <a:bodyPr/>
        <a:lstStyle/>
        <a:p>
          <a:endParaRPr lang="en-US"/>
        </a:p>
      </dgm:t>
    </dgm:pt>
    <dgm:pt modelId="{CF3D289B-1BEE-432C-A565-1408F801BC78}">
      <dgm:prSet phldrT="[Text]"/>
      <dgm:spPr>
        <a:scene3d>
          <a:camera prst="orthographicFront"/>
          <a:lightRig rig="threePt" dir="t"/>
        </a:scene3d>
        <a:sp3d>
          <a:bevelT w="114300" prst="artDeco"/>
        </a:sp3d>
      </dgm:spPr>
      <dgm:t>
        <a:bodyPr/>
        <a:lstStyle/>
        <a:p>
          <a:r>
            <a:rPr lang="en-US" dirty="0"/>
            <a:t>Decision phase</a:t>
          </a:r>
        </a:p>
      </dgm:t>
    </dgm:pt>
    <dgm:pt modelId="{178A9C1B-10D0-421E-BAD9-BB2085BD1BEF}" type="parTrans" cxnId="{0AFF1A97-01CC-4EA2-85C5-E84FF53ABA9F}">
      <dgm:prSet/>
      <dgm:spPr/>
      <dgm:t>
        <a:bodyPr/>
        <a:lstStyle/>
        <a:p>
          <a:endParaRPr lang="en-US"/>
        </a:p>
      </dgm:t>
    </dgm:pt>
    <dgm:pt modelId="{80EE78E9-10E8-4BEB-89E4-6A468FD683A1}" type="sibTrans" cxnId="{0AFF1A97-01CC-4EA2-85C5-E84FF53ABA9F}">
      <dgm:prSet/>
      <dgm:spPr/>
      <dgm:t>
        <a:bodyPr/>
        <a:lstStyle/>
        <a:p>
          <a:endParaRPr lang="en-US"/>
        </a:p>
      </dgm:t>
    </dgm:pt>
    <dgm:pt modelId="{436E2208-37A7-4744-B560-874403E9CD7E}">
      <dgm:prSet phldrT="[Text]"/>
      <dgm:spPr>
        <a:scene3d>
          <a:camera prst="orthographicFront"/>
          <a:lightRig rig="threePt" dir="t"/>
        </a:scene3d>
        <a:sp3d>
          <a:bevelT w="114300" prst="artDeco"/>
        </a:sp3d>
      </dgm:spPr>
      <dgm:t>
        <a:bodyPr/>
        <a:lstStyle/>
        <a:p>
          <a:r>
            <a:rPr lang="en-US" dirty="0"/>
            <a:t>Execution phase</a:t>
          </a:r>
        </a:p>
      </dgm:t>
    </dgm:pt>
    <dgm:pt modelId="{A84F1431-367F-4D9B-BCB0-857A191AEECA}" type="parTrans" cxnId="{AB168DAE-A396-4815-A5BB-6A90371DD6F8}">
      <dgm:prSet/>
      <dgm:spPr/>
      <dgm:t>
        <a:bodyPr/>
        <a:lstStyle/>
        <a:p>
          <a:endParaRPr lang="en-US"/>
        </a:p>
      </dgm:t>
    </dgm:pt>
    <dgm:pt modelId="{54D62308-BDB9-4841-B4B8-22A3E5DEBD19}" type="sibTrans" cxnId="{AB168DAE-A396-4815-A5BB-6A90371DD6F8}">
      <dgm:prSet/>
      <dgm:spPr/>
      <dgm:t>
        <a:bodyPr/>
        <a:lstStyle/>
        <a:p>
          <a:endParaRPr lang="en-US"/>
        </a:p>
      </dgm:t>
    </dgm:pt>
    <dgm:pt modelId="{BC61F09F-7D68-4C24-AFA0-91CD8710561F}" type="pres">
      <dgm:prSet presAssocID="{84EB8FF0-567B-4E20-B644-45D1F4972CFA}" presName="CompostProcess" presStyleCnt="0">
        <dgm:presLayoutVars>
          <dgm:dir/>
          <dgm:resizeHandles val="exact"/>
        </dgm:presLayoutVars>
      </dgm:prSet>
      <dgm:spPr/>
    </dgm:pt>
    <dgm:pt modelId="{18CB807F-05B0-4B51-B88A-D786E9AD1E53}" type="pres">
      <dgm:prSet presAssocID="{84EB8FF0-567B-4E20-B644-45D1F4972CFA}" presName="arrow" presStyleLbl="bgShp" presStyleIdx="0" presStyleCnt="1"/>
      <dgm:spPr/>
    </dgm:pt>
    <dgm:pt modelId="{524113A3-C6D1-4170-9497-9F753B0A0EFF}" type="pres">
      <dgm:prSet presAssocID="{84EB8FF0-567B-4E20-B644-45D1F4972CFA}" presName="linearProcess" presStyleCnt="0"/>
      <dgm:spPr/>
    </dgm:pt>
    <dgm:pt modelId="{68372468-E9C4-40A3-BC93-5A05A7B7DB9C}" type="pres">
      <dgm:prSet presAssocID="{1F7DC346-F05E-4C90-BA9A-C25F5CAF5EE9}" presName="textNode" presStyleLbl="node1" presStyleIdx="0" presStyleCnt="4">
        <dgm:presLayoutVars>
          <dgm:bulletEnabled val="1"/>
        </dgm:presLayoutVars>
      </dgm:prSet>
      <dgm:spPr/>
      <dgm:t>
        <a:bodyPr/>
        <a:lstStyle/>
        <a:p>
          <a:endParaRPr lang="en-ZA"/>
        </a:p>
      </dgm:t>
    </dgm:pt>
    <dgm:pt modelId="{F6D64D23-F0AD-4F33-AE9C-7A9BDF5C7AD8}" type="pres">
      <dgm:prSet presAssocID="{AE044A4A-C999-42BB-A56D-66FDF3CD1CC4}" presName="sibTrans" presStyleCnt="0"/>
      <dgm:spPr/>
    </dgm:pt>
    <dgm:pt modelId="{29EF5858-54E6-450E-A9FF-CA58FB148851}" type="pres">
      <dgm:prSet presAssocID="{63BEF50B-C43E-45D4-B4F1-D1EBED8CA638}" presName="textNode" presStyleLbl="node1" presStyleIdx="1" presStyleCnt="4">
        <dgm:presLayoutVars>
          <dgm:bulletEnabled val="1"/>
        </dgm:presLayoutVars>
      </dgm:prSet>
      <dgm:spPr/>
      <dgm:t>
        <a:bodyPr/>
        <a:lstStyle/>
        <a:p>
          <a:endParaRPr lang="en-ZA"/>
        </a:p>
      </dgm:t>
    </dgm:pt>
    <dgm:pt modelId="{C9A67F2D-0A63-4F21-815E-23B1098D047C}" type="pres">
      <dgm:prSet presAssocID="{32122D13-ADB5-4F44-9717-28D6B0386BFA}" presName="sibTrans" presStyleCnt="0"/>
      <dgm:spPr/>
    </dgm:pt>
    <dgm:pt modelId="{CE557E88-8FD5-44C3-A176-B3A2677F8B38}" type="pres">
      <dgm:prSet presAssocID="{CF3D289B-1BEE-432C-A565-1408F801BC78}" presName="textNode" presStyleLbl="node1" presStyleIdx="2" presStyleCnt="4">
        <dgm:presLayoutVars>
          <dgm:bulletEnabled val="1"/>
        </dgm:presLayoutVars>
      </dgm:prSet>
      <dgm:spPr/>
      <dgm:t>
        <a:bodyPr/>
        <a:lstStyle/>
        <a:p>
          <a:endParaRPr lang="en-ZA"/>
        </a:p>
      </dgm:t>
    </dgm:pt>
    <dgm:pt modelId="{E06E4536-F493-4596-B501-82069FAAD474}" type="pres">
      <dgm:prSet presAssocID="{80EE78E9-10E8-4BEB-89E4-6A468FD683A1}" presName="sibTrans" presStyleCnt="0"/>
      <dgm:spPr/>
    </dgm:pt>
    <dgm:pt modelId="{37F5E3E5-6835-4899-AE87-F8627FA0C994}" type="pres">
      <dgm:prSet presAssocID="{436E2208-37A7-4744-B560-874403E9CD7E}" presName="textNode" presStyleLbl="node1" presStyleIdx="3" presStyleCnt="4">
        <dgm:presLayoutVars>
          <dgm:bulletEnabled val="1"/>
        </dgm:presLayoutVars>
      </dgm:prSet>
      <dgm:spPr/>
      <dgm:t>
        <a:bodyPr/>
        <a:lstStyle/>
        <a:p>
          <a:endParaRPr lang="en-ZA"/>
        </a:p>
      </dgm:t>
    </dgm:pt>
  </dgm:ptLst>
  <dgm:cxnLst>
    <dgm:cxn modelId="{C2480850-B46B-4BF4-ABE9-61F87AD36645}" type="presOf" srcId="{1F7DC346-F05E-4C90-BA9A-C25F5CAF5EE9}" destId="{68372468-E9C4-40A3-BC93-5A05A7B7DB9C}" srcOrd="0" destOrd="0" presId="urn:microsoft.com/office/officeart/2005/8/layout/hProcess9"/>
    <dgm:cxn modelId="{CA0A7C6F-840F-48B4-9E8B-B92C23CA1444}" type="presOf" srcId="{84EB8FF0-567B-4E20-B644-45D1F4972CFA}" destId="{BC61F09F-7D68-4C24-AFA0-91CD8710561F}" srcOrd="0" destOrd="0" presId="urn:microsoft.com/office/officeart/2005/8/layout/hProcess9"/>
    <dgm:cxn modelId="{0AFF1A97-01CC-4EA2-85C5-E84FF53ABA9F}" srcId="{84EB8FF0-567B-4E20-B644-45D1F4972CFA}" destId="{CF3D289B-1BEE-432C-A565-1408F801BC78}" srcOrd="2" destOrd="0" parTransId="{178A9C1B-10D0-421E-BAD9-BB2085BD1BEF}" sibTransId="{80EE78E9-10E8-4BEB-89E4-6A468FD683A1}"/>
    <dgm:cxn modelId="{40E350FC-9585-49A8-8C38-5D0E65B52CEE}" type="presOf" srcId="{63BEF50B-C43E-45D4-B4F1-D1EBED8CA638}" destId="{29EF5858-54E6-450E-A9FF-CA58FB148851}" srcOrd="0" destOrd="0" presId="urn:microsoft.com/office/officeart/2005/8/layout/hProcess9"/>
    <dgm:cxn modelId="{6438F968-1F45-459C-B894-11217B3BAC75}" srcId="{84EB8FF0-567B-4E20-B644-45D1F4972CFA}" destId="{1F7DC346-F05E-4C90-BA9A-C25F5CAF5EE9}" srcOrd="0" destOrd="0" parTransId="{571BF0C7-113F-435B-96AB-2F3B52168F36}" sibTransId="{AE044A4A-C999-42BB-A56D-66FDF3CD1CC4}"/>
    <dgm:cxn modelId="{56BC8E71-8A64-461E-BD11-CDB6CCBB99CF}" type="presOf" srcId="{436E2208-37A7-4744-B560-874403E9CD7E}" destId="{37F5E3E5-6835-4899-AE87-F8627FA0C994}" srcOrd="0" destOrd="0" presId="urn:microsoft.com/office/officeart/2005/8/layout/hProcess9"/>
    <dgm:cxn modelId="{640A272F-28E5-4839-9EE3-C94477311AEC}" type="presOf" srcId="{CF3D289B-1BEE-432C-A565-1408F801BC78}" destId="{CE557E88-8FD5-44C3-A176-B3A2677F8B38}" srcOrd="0" destOrd="0" presId="urn:microsoft.com/office/officeart/2005/8/layout/hProcess9"/>
    <dgm:cxn modelId="{4775CFF1-37F3-48B3-B440-D321BAAFE05B}" srcId="{84EB8FF0-567B-4E20-B644-45D1F4972CFA}" destId="{63BEF50B-C43E-45D4-B4F1-D1EBED8CA638}" srcOrd="1" destOrd="0" parTransId="{B758625A-E6C2-4CC7-B318-8BA9DA683025}" sibTransId="{32122D13-ADB5-4F44-9717-28D6B0386BFA}"/>
    <dgm:cxn modelId="{AB168DAE-A396-4815-A5BB-6A90371DD6F8}" srcId="{84EB8FF0-567B-4E20-B644-45D1F4972CFA}" destId="{436E2208-37A7-4744-B560-874403E9CD7E}" srcOrd="3" destOrd="0" parTransId="{A84F1431-367F-4D9B-BCB0-857A191AEECA}" sibTransId="{54D62308-BDB9-4841-B4B8-22A3E5DEBD19}"/>
    <dgm:cxn modelId="{191A4660-AB2F-4B74-A76F-80540272CEEC}" type="presParOf" srcId="{BC61F09F-7D68-4C24-AFA0-91CD8710561F}" destId="{18CB807F-05B0-4B51-B88A-D786E9AD1E53}" srcOrd="0" destOrd="0" presId="urn:microsoft.com/office/officeart/2005/8/layout/hProcess9"/>
    <dgm:cxn modelId="{77ACC806-52C9-4F0C-8000-3DBA33089D3B}" type="presParOf" srcId="{BC61F09F-7D68-4C24-AFA0-91CD8710561F}" destId="{524113A3-C6D1-4170-9497-9F753B0A0EFF}" srcOrd="1" destOrd="0" presId="urn:microsoft.com/office/officeart/2005/8/layout/hProcess9"/>
    <dgm:cxn modelId="{7BAA61F1-110E-4494-AB0B-55C0116C7A0B}" type="presParOf" srcId="{524113A3-C6D1-4170-9497-9F753B0A0EFF}" destId="{68372468-E9C4-40A3-BC93-5A05A7B7DB9C}" srcOrd="0" destOrd="0" presId="urn:microsoft.com/office/officeart/2005/8/layout/hProcess9"/>
    <dgm:cxn modelId="{739E90AF-9B62-4727-A31B-D710533E2A5B}" type="presParOf" srcId="{524113A3-C6D1-4170-9497-9F753B0A0EFF}" destId="{F6D64D23-F0AD-4F33-AE9C-7A9BDF5C7AD8}" srcOrd="1" destOrd="0" presId="urn:microsoft.com/office/officeart/2005/8/layout/hProcess9"/>
    <dgm:cxn modelId="{F7C85378-C2EA-4D38-8ECD-2458D810183B}" type="presParOf" srcId="{524113A3-C6D1-4170-9497-9F753B0A0EFF}" destId="{29EF5858-54E6-450E-A9FF-CA58FB148851}" srcOrd="2" destOrd="0" presId="urn:microsoft.com/office/officeart/2005/8/layout/hProcess9"/>
    <dgm:cxn modelId="{CE665236-EEDF-42A8-8C07-3A16E0E3B08D}" type="presParOf" srcId="{524113A3-C6D1-4170-9497-9F753B0A0EFF}" destId="{C9A67F2D-0A63-4F21-815E-23B1098D047C}" srcOrd="3" destOrd="0" presId="urn:microsoft.com/office/officeart/2005/8/layout/hProcess9"/>
    <dgm:cxn modelId="{51F8367C-6FE5-40D4-8752-D1C029127CC3}" type="presParOf" srcId="{524113A3-C6D1-4170-9497-9F753B0A0EFF}" destId="{CE557E88-8FD5-44C3-A176-B3A2677F8B38}" srcOrd="4" destOrd="0" presId="urn:microsoft.com/office/officeart/2005/8/layout/hProcess9"/>
    <dgm:cxn modelId="{69DFF20D-F451-4C29-95B2-583F38596292}" type="presParOf" srcId="{524113A3-C6D1-4170-9497-9F753B0A0EFF}" destId="{E06E4536-F493-4596-B501-82069FAAD474}" srcOrd="5" destOrd="0" presId="urn:microsoft.com/office/officeart/2005/8/layout/hProcess9"/>
    <dgm:cxn modelId="{3D20825E-34BB-4A6A-AEC4-84B1E71EDE24}" type="presParOf" srcId="{524113A3-C6D1-4170-9497-9F753B0A0EFF}" destId="{37F5E3E5-6835-4899-AE87-F8627FA0C994}" srcOrd="6" destOrd="0" presId="urn:microsoft.com/office/officeart/2005/8/layout/hProcess9"/>
  </dgm:cxnLst>
  <dgm:bg/>
  <dgm:whole>
    <a:ln>
      <a:solidFill>
        <a:srgbClr val="C0000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41CEF2B-C414-45C4-8BC9-7218D79F5CDD}"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en-US"/>
        </a:p>
      </dgm:t>
    </dgm:pt>
    <dgm:pt modelId="{1D244879-BC43-4B9F-AA2F-CD8012D45F63}">
      <dgm:prSet phldrT="[Text]" custT="1"/>
      <dgm:spPr/>
      <dgm:t>
        <a:bodyPr/>
        <a:lstStyle/>
        <a:p>
          <a:r>
            <a:rPr lang="en-US" sz="1000" dirty="0"/>
            <a:t>Off Balance Sheet items</a:t>
          </a:r>
        </a:p>
      </dgm:t>
    </dgm:pt>
    <dgm:pt modelId="{7187AA44-315A-49C0-BE2A-C3550CD15C01}" type="parTrans" cxnId="{6888AF03-B825-4302-89B3-D3DB8FAF2F2E}">
      <dgm:prSet/>
      <dgm:spPr/>
      <dgm:t>
        <a:bodyPr/>
        <a:lstStyle/>
        <a:p>
          <a:endParaRPr lang="en-US" sz="1000"/>
        </a:p>
      </dgm:t>
    </dgm:pt>
    <dgm:pt modelId="{23B85C16-571F-40A3-A5BE-62D0363DEC2C}" type="sibTrans" cxnId="{6888AF03-B825-4302-89B3-D3DB8FAF2F2E}">
      <dgm:prSet/>
      <dgm:spPr/>
      <dgm:t>
        <a:bodyPr/>
        <a:lstStyle/>
        <a:p>
          <a:endParaRPr lang="en-US" sz="1000"/>
        </a:p>
      </dgm:t>
    </dgm:pt>
    <dgm:pt modelId="{9FCE6A1E-0A68-4740-B1C9-E2FD109B79DC}">
      <dgm:prSet phldrT="[Text]" custT="1"/>
      <dgm:spPr/>
      <dgm:t>
        <a:bodyPr/>
        <a:lstStyle/>
        <a:p>
          <a:r>
            <a:rPr lang="en-US" sz="1000" dirty="0"/>
            <a:t>Joint Ventures</a:t>
          </a:r>
        </a:p>
      </dgm:t>
    </dgm:pt>
    <dgm:pt modelId="{AAA3484C-D76B-4362-8FFB-CD8B8062D155}" type="parTrans" cxnId="{6C9C848A-4A51-4617-B64A-7DA6B8A2E6AE}">
      <dgm:prSet/>
      <dgm:spPr/>
      <dgm:t>
        <a:bodyPr/>
        <a:lstStyle/>
        <a:p>
          <a:endParaRPr lang="en-US" sz="1000"/>
        </a:p>
      </dgm:t>
    </dgm:pt>
    <dgm:pt modelId="{D9970D6C-B925-445F-9698-6ECD3E077396}" type="sibTrans" cxnId="{6C9C848A-4A51-4617-B64A-7DA6B8A2E6AE}">
      <dgm:prSet/>
      <dgm:spPr/>
      <dgm:t>
        <a:bodyPr/>
        <a:lstStyle/>
        <a:p>
          <a:endParaRPr lang="en-US" sz="1000"/>
        </a:p>
      </dgm:t>
    </dgm:pt>
    <dgm:pt modelId="{AC1A0CD7-19AF-43B1-9BA8-2B649EAC6283}">
      <dgm:prSet phldrT="[Text]" custT="1"/>
      <dgm:spPr/>
      <dgm:t>
        <a:bodyPr/>
        <a:lstStyle/>
        <a:p>
          <a:r>
            <a:rPr lang="en-US" sz="900" dirty="0"/>
            <a:t>Derivatives</a:t>
          </a:r>
        </a:p>
      </dgm:t>
    </dgm:pt>
    <dgm:pt modelId="{1D52F130-7E37-49C9-B77E-3378A62F4FA6}" type="parTrans" cxnId="{53222FF8-17AC-452E-B5AA-7BA1AADF6BBC}">
      <dgm:prSet/>
      <dgm:spPr/>
      <dgm:t>
        <a:bodyPr/>
        <a:lstStyle/>
        <a:p>
          <a:endParaRPr lang="en-US" sz="1000"/>
        </a:p>
      </dgm:t>
    </dgm:pt>
    <dgm:pt modelId="{7C5A015C-6B1E-4635-89C8-BB4C54DA6B74}" type="sibTrans" cxnId="{53222FF8-17AC-452E-B5AA-7BA1AADF6BBC}">
      <dgm:prSet/>
      <dgm:spPr/>
      <dgm:t>
        <a:bodyPr/>
        <a:lstStyle/>
        <a:p>
          <a:endParaRPr lang="en-US" sz="1000"/>
        </a:p>
      </dgm:t>
    </dgm:pt>
    <dgm:pt modelId="{9018653A-FD91-432D-8303-CFC5BF103BB1}">
      <dgm:prSet phldrT="[Text]" custT="1"/>
      <dgm:spPr/>
      <dgm:t>
        <a:bodyPr/>
        <a:lstStyle/>
        <a:p>
          <a:r>
            <a:rPr lang="en-US" sz="900" dirty="0"/>
            <a:t>Partnerships</a:t>
          </a:r>
        </a:p>
      </dgm:t>
    </dgm:pt>
    <dgm:pt modelId="{F622DE5A-40D9-4A3D-9344-C9402FC5050D}" type="parTrans" cxnId="{BB460727-0A0D-48AA-A48E-339578CA2F37}">
      <dgm:prSet/>
      <dgm:spPr/>
      <dgm:t>
        <a:bodyPr/>
        <a:lstStyle/>
        <a:p>
          <a:endParaRPr lang="en-US" sz="1000"/>
        </a:p>
      </dgm:t>
    </dgm:pt>
    <dgm:pt modelId="{0C0620F7-9773-49DF-BD65-6718D251D914}" type="sibTrans" cxnId="{BB460727-0A0D-48AA-A48E-339578CA2F37}">
      <dgm:prSet/>
      <dgm:spPr/>
      <dgm:t>
        <a:bodyPr/>
        <a:lstStyle/>
        <a:p>
          <a:endParaRPr lang="en-US" sz="1000"/>
        </a:p>
      </dgm:t>
    </dgm:pt>
    <dgm:pt modelId="{C624AECE-4CCE-497A-82CF-DBD4B6B00F65}">
      <dgm:prSet phldrT="[Text]" custT="1"/>
      <dgm:spPr/>
      <dgm:t>
        <a:bodyPr/>
        <a:lstStyle/>
        <a:p>
          <a:r>
            <a:rPr lang="en-US" sz="1000" dirty="0"/>
            <a:t>Operational leases</a:t>
          </a:r>
        </a:p>
      </dgm:t>
    </dgm:pt>
    <dgm:pt modelId="{85634B7E-51AE-44FB-9B70-4DC660269573}" type="parTrans" cxnId="{E01E931F-027F-4594-BF14-1E2ACBEA36EA}">
      <dgm:prSet/>
      <dgm:spPr/>
      <dgm:t>
        <a:bodyPr/>
        <a:lstStyle/>
        <a:p>
          <a:endParaRPr lang="en-US" sz="1000"/>
        </a:p>
      </dgm:t>
    </dgm:pt>
    <dgm:pt modelId="{5763B492-0291-468A-B192-7DC27C4C01D0}" type="sibTrans" cxnId="{E01E931F-027F-4594-BF14-1E2ACBEA36EA}">
      <dgm:prSet/>
      <dgm:spPr/>
      <dgm:t>
        <a:bodyPr/>
        <a:lstStyle/>
        <a:p>
          <a:endParaRPr lang="en-US" sz="1000"/>
        </a:p>
      </dgm:t>
    </dgm:pt>
    <dgm:pt modelId="{12621020-4FAF-48F3-9966-9E41DEF1FD5D}">
      <dgm:prSet phldrT="[Text]" custT="1"/>
      <dgm:spPr/>
      <dgm:t>
        <a:bodyPr/>
        <a:lstStyle/>
        <a:p>
          <a:r>
            <a:rPr lang="en-US" sz="1000" dirty="0"/>
            <a:t>Sale of receivables</a:t>
          </a:r>
        </a:p>
      </dgm:t>
    </dgm:pt>
    <dgm:pt modelId="{4B64573D-E20E-47F0-950F-981DD33B6F85}" type="parTrans" cxnId="{2AAB8C49-47FD-4360-9BBF-97AC45B381F0}">
      <dgm:prSet/>
      <dgm:spPr/>
      <dgm:t>
        <a:bodyPr/>
        <a:lstStyle/>
        <a:p>
          <a:endParaRPr lang="en-US" sz="1000"/>
        </a:p>
      </dgm:t>
    </dgm:pt>
    <dgm:pt modelId="{FF2D5BC8-9A60-49FC-9022-5C9BE081B0E1}" type="sibTrans" cxnId="{2AAB8C49-47FD-4360-9BBF-97AC45B381F0}">
      <dgm:prSet/>
      <dgm:spPr/>
      <dgm:t>
        <a:bodyPr/>
        <a:lstStyle/>
        <a:p>
          <a:endParaRPr lang="en-US" sz="1000"/>
        </a:p>
      </dgm:t>
    </dgm:pt>
    <dgm:pt modelId="{9272C4CB-566E-4A28-A974-9AC0F95A2BDC}">
      <dgm:prSet phldrT="[Text]" custT="1"/>
      <dgm:spPr/>
      <dgm:t>
        <a:bodyPr/>
        <a:lstStyle/>
        <a:p>
          <a:r>
            <a:rPr lang="en-US" sz="1000" dirty="0"/>
            <a:t>Securities</a:t>
          </a:r>
        </a:p>
      </dgm:t>
    </dgm:pt>
    <dgm:pt modelId="{5CD236C4-F5D6-4262-8888-5ED7549FE5A4}" type="parTrans" cxnId="{1F7B8103-6DD9-436A-B280-8F0C9B65BCB8}">
      <dgm:prSet/>
      <dgm:spPr/>
      <dgm:t>
        <a:bodyPr/>
        <a:lstStyle/>
        <a:p>
          <a:endParaRPr lang="en-US" sz="1000"/>
        </a:p>
      </dgm:t>
    </dgm:pt>
    <dgm:pt modelId="{9671E23B-945C-4C43-A798-753EC3F65083}" type="sibTrans" cxnId="{1F7B8103-6DD9-436A-B280-8F0C9B65BCB8}">
      <dgm:prSet/>
      <dgm:spPr/>
      <dgm:t>
        <a:bodyPr/>
        <a:lstStyle/>
        <a:p>
          <a:endParaRPr lang="en-US" sz="1000"/>
        </a:p>
      </dgm:t>
    </dgm:pt>
    <dgm:pt modelId="{5134B643-7FF9-405D-9C4A-9CD98D65C21B}">
      <dgm:prSet phldrT="[Text]" custT="1"/>
      <dgm:spPr/>
      <dgm:t>
        <a:bodyPr/>
        <a:lstStyle/>
        <a:p>
          <a:r>
            <a:rPr lang="en-US" sz="1000" dirty="0"/>
            <a:t>Special purpose entities</a:t>
          </a:r>
        </a:p>
      </dgm:t>
    </dgm:pt>
    <dgm:pt modelId="{1139A8E4-875C-47D7-8A83-FFB1A3E42A29}" type="parTrans" cxnId="{BD3E548E-D677-4B0C-89A5-68622494231F}">
      <dgm:prSet/>
      <dgm:spPr/>
      <dgm:t>
        <a:bodyPr/>
        <a:lstStyle/>
        <a:p>
          <a:endParaRPr lang="en-US" sz="1000"/>
        </a:p>
      </dgm:t>
    </dgm:pt>
    <dgm:pt modelId="{EE8696F1-53E2-4ED4-8C2A-101A80454148}" type="sibTrans" cxnId="{BD3E548E-D677-4B0C-89A5-68622494231F}">
      <dgm:prSet/>
      <dgm:spPr/>
      <dgm:t>
        <a:bodyPr/>
        <a:lstStyle/>
        <a:p>
          <a:endParaRPr lang="en-US" sz="1000"/>
        </a:p>
      </dgm:t>
    </dgm:pt>
    <dgm:pt modelId="{6EEE0806-771D-49DD-9216-6CAAC8E3F2D8}" type="pres">
      <dgm:prSet presAssocID="{441CEF2B-C414-45C4-8BC9-7218D79F5CDD}" presName="Name0" presStyleCnt="0">
        <dgm:presLayoutVars>
          <dgm:chMax val="1"/>
          <dgm:dir/>
          <dgm:animLvl val="ctr"/>
          <dgm:resizeHandles val="exact"/>
        </dgm:presLayoutVars>
      </dgm:prSet>
      <dgm:spPr/>
      <dgm:t>
        <a:bodyPr/>
        <a:lstStyle/>
        <a:p>
          <a:endParaRPr lang="en-ZA"/>
        </a:p>
      </dgm:t>
    </dgm:pt>
    <dgm:pt modelId="{5E1064DD-425C-48DC-9A13-24F2E445C241}" type="pres">
      <dgm:prSet presAssocID="{1D244879-BC43-4B9F-AA2F-CD8012D45F63}" presName="centerShape" presStyleLbl="node0" presStyleIdx="0" presStyleCnt="1"/>
      <dgm:spPr/>
      <dgm:t>
        <a:bodyPr/>
        <a:lstStyle/>
        <a:p>
          <a:endParaRPr lang="en-ZA"/>
        </a:p>
      </dgm:t>
    </dgm:pt>
    <dgm:pt modelId="{9DE9AA15-3DEF-4A50-9D05-064D220AF17E}" type="pres">
      <dgm:prSet presAssocID="{9FCE6A1E-0A68-4740-B1C9-E2FD109B79DC}" presName="node" presStyleLbl="node1" presStyleIdx="0" presStyleCnt="7" custScaleX="150105">
        <dgm:presLayoutVars>
          <dgm:bulletEnabled val="1"/>
        </dgm:presLayoutVars>
      </dgm:prSet>
      <dgm:spPr/>
      <dgm:t>
        <a:bodyPr/>
        <a:lstStyle/>
        <a:p>
          <a:endParaRPr lang="en-ZA"/>
        </a:p>
      </dgm:t>
    </dgm:pt>
    <dgm:pt modelId="{FBFC0E1A-E20A-4BA8-BEA9-7653F94ED636}" type="pres">
      <dgm:prSet presAssocID="{9FCE6A1E-0A68-4740-B1C9-E2FD109B79DC}" presName="dummy" presStyleCnt="0"/>
      <dgm:spPr/>
    </dgm:pt>
    <dgm:pt modelId="{39724440-E3F4-4134-AB1F-BD4F35D20652}" type="pres">
      <dgm:prSet presAssocID="{D9970D6C-B925-445F-9698-6ECD3E077396}" presName="sibTrans" presStyleLbl="sibTrans2D1" presStyleIdx="0" presStyleCnt="7"/>
      <dgm:spPr/>
      <dgm:t>
        <a:bodyPr/>
        <a:lstStyle/>
        <a:p>
          <a:endParaRPr lang="en-ZA"/>
        </a:p>
      </dgm:t>
    </dgm:pt>
    <dgm:pt modelId="{E0B8C3D1-A869-44FB-B748-FAE6C9657968}" type="pres">
      <dgm:prSet presAssocID="{AC1A0CD7-19AF-43B1-9BA8-2B649EAC6283}" presName="node" presStyleLbl="node1" presStyleIdx="1" presStyleCnt="7" custScaleX="115237">
        <dgm:presLayoutVars>
          <dgm:bulletEnabled val="1"/>
        </dgm:presLayoutVars>
      </dgm:prSet>
      <dgm:spPr/>
      <dgm:t>
        <a:bodyPr/>
        <a:lstStyle/>
        <a:p>
          <a:endParaRPr lang="en-ZA"/>
        </a:p>
      </dgm:t>
    </dgm:pt>
    <dgm:pt modelId="{CDF715FE-4901-4492-B8A8-A87CB1CA3A1C}" type="pres">
      <dgm:prSet presAssocID="{AC1A0CD7-19AF-43B1-9BA8-2B649EAC6283}" presName="dummy" presStyleCnt="0"/>
      <dgm:spPr/>
    </dgm:pt>
    <dgm:pt modelId="{84E90409-CE60-4F8E-9EC7-6CC28743EB56}" type="pres">
      <dgm:prSet presAssocID="{7C5A015C-6B1E-4635-89C8-BB4C54DA6B74}" presName="sibTrans" presStyleLbl="sibTrans2D1" presStyleIdx="1" presStyleCnt="7"/>
      <dgm:spPr/>
      <dgm:t>
        <a:bodyPr/>
        <a:lstStyle/>
        <a:p>
          <a:endParaRPr lang="en-ZA"/>
        </a:p>
      </dgm:t>
    </dgm:pt>
    <dgm:pt modelId="{6AFCD277-1728-42D4-83AF-B5F45B7041EA}" type="pres">
      <dgm:prSet presAssocID="{9018653A-FD91-432D-8303-CFC5BF103BB1}" presName="node" presStyleLbl="node1" presStyleIdx="2" presStyleCnt="7" custScaleX="121325">
        <dgm:presLayoutVars>
          <dgm:bulletEnabled val="1"/>
        </dgm:presLayoutVars>
      </dgm:prSet>
      <dgm:spPr/>
      <dgm:t>
        <a:bodyPr/>
        <a:lstStyle/>
        <a:p>
          <a:endParaRPr lang="en-ZA"/>
        </a:p>
      </dgm:t>
    </dgm:pt>
    <dgm:pt modelId="{78F91B8D-EF00-44C5-94DB-23253E750A68}" type="pres">
      <dgm:prSet presAssocID="{9018653A-FD91-432D-8303-CFC5BF103BB1}" presName="dummy" presStyleCnt="0"/>
      <dgm:spPr/>
    </dgm:pt>
    <dgm:pt modelId="{920D8751-E79A-434D-AE93-91BB97BD03A9}" type="pres">
      <dgm:prSet presAssocID="{0C0620F7-9773-49DF-BD65-6718D251D914}" presName="sibTrans" presStyleLbl="sibTrans2D1" presStyleIdx="2" presStyleCnt="7"/>
      <dgm:spPr/>
      <dgm:t>
        <a:bodyPr/>
        <a:lstStyle/>
        <a:p>
          <a:endParaRPr lang="en-ZA"/>
        </a:p>
      </dgm:t>
    </dgm:pt>
    <dgm:pt modelId="{BB1B1884-9466-40FD-A33B-9483424B303D}" type="pres">
      <dgm:prSet presAssocID="{C624AECE-4CCE-497A-82CF-DBD4B6B00F65}" presName="node" presStyleLbl="node1" presStyleIdx="3" presStyleCnt="7" custScaleX="126932">
        <dgm:presLayoutVars>
          <dgm:bulletEnabled val="1"/>
        </dgm:presLayoutVars>
      </dgm:prSet>
      <dgm:spPr/>
      <dgm:t>
        <a:bodyPr/>
        <a:lstStyle/>
        <a:p>
          <a:endParaRPr lang="en-ZA"/>
        </a:p>
      </dgm:t>
    </dgm:pt>
    <dgm:pt modelId="{C6DDD920-D3E4-463B-AB74-D75A51A0F9FA}" type="pres">
      <dgm:prSet presAssocID="{C624AECE-4CCE-497A-82CF-DBD4B6B00F65}" presName="dummy" presStyleCnt="0"/>
      <dgm:spPr/>
    </dgm:pt>
    <dgm:pt modelId="{F885C155-F581-43F6-86EE-FE5FE2DE2210}" type="pres">
      <dgm:prSet presAssocID="{5763B492-0291-468A-B192-7DC27C4C01D0}" presName="sibTrans" presStyleLbl="sibTrans2D1" presStyleIdx="3" presStyleCnt="7"/>
      <dgm:spPr/>
      <dgm:t>
        <a:bodyPr/>
        <a:lstStyle/>
        <a:p>
          <a:endParaRPr lang="en-ZA"/>
        </a:p>
      </dgm:t>
    </dgm:pt>
    <dgm:pt modelId="{72038C6D-FFE5-40D5-998D-AA102E6442EE}" type="pres">
      <dgm:prSet presAssocID="{12621020-4FAF-48F3-9966-9E41DEF1FD5D}" presName="node" presStyleLbl="node1" presStyleIdx="4" presStyleCnt="7" custScaleX="121198">
        <dgm:presLayoutVars>
          <dgm:bulletEnabled val="1"/>
        </dgm:presLayoutVars>
      </dgm:prSet>
      <dgm:spPr/>
      <dgm:t>
        <a:bodyPr/>
        <a:lstStyle/>
        <a:p>
          <a:endParaRPr lang="en-ZA"/>
        </a:p>
      </dgm:t>
    </dgm:pt>
    <dgm:pt modelId="{045842A7-DD41-4232-866D-12F35B6370EB}" type="pres">
      <dgm:prSet presAssocID="{12621020-4FAF-48F3-9966-9E41DEF1FD5D}" presName="dummy" presStyleCnt="0"/>
      <dgm:spPr/>
    </dgm:pt>
    <dgm:pt modelId="{56D3EAB7-CFC1-40D6-950F-2B62C8B96E15}" type="pres">
      <dgm:prSet presAssocID="{FF2D5BC8-9A60-49FC-9022-5C9BE081B0E1}" presName="sibTrans" presStyleLbl="sibTrans2D1" presStyleIdx="4" presStyleCnt="7"/>
      <dgm:spPr/>
      <dgm:t>
        <a:bodyPr/>
        <a:lstStyle/>
        <a:p>
          <a:endParaRPr lang="en-ZA"/>
        </a:p>
      </dgm:t>
    </dgm:pt>
    <dgm:pt modelId="{C67BD8B4-A311-4A8D-9806-039E120EA018}" type="pres">
      <dgm:prSet presAssocID="{9272C4CB-566E-4A28-A974-9AC0F95A2BDC}" presName="node" presStyleLbl="node1" presStyleIdx="5" presStyleCnt="7" custScaleX="133553">
        <dgm:presLayoutVars>
          <dgm:bulletEnabled val="1"/>
        </dgm:presLayoutVars>
      </dgm:prSet>
      <dgm:spPr/>
      <dgm:t>
        <a:bodyPr/>
        <a:lstStyle/>
        <a:p>
          <a:endParaRPr lang="en-ZA"/>
        </a:p>
      </dgm:t>
    </dgm:pt>
    <dgm:pt modelId="{23CEAE95-323F-4041-A486-F10849C85C73}" type="pres">
      <dgm:prSet presAssocID="{9272C4CB-566E-4A28-A974-9AC0F95A2BDC}" presName="dummy" presStyleCnt="0"/>
      <dgm:spPr/>
    </dgm:pt>
    <dgm:pt modelId="{9728355A-5ABD-476F-AFAF-465645F2E3B2}" type="pres">
      <dgm:prSet presAssocID="{9671E23B-945C-4C43-A798-753EC3F65083}" presName="sibTrans" presStyleLbl="sibTrans2D1" presStyleIdx="5" presStyleCnt="7"/>
      <dgm:spPr/>
      <dgm:t>
        <a:bodyPr/>
        <a:lstStyle/>
        <a:p>
          <a:endParaRPr lang="en-ZA"/>
        </a:p>
      </dgm:t>
    </dgm:pt>
    <dgm:pt modelId="{6CAC1210-6F0A-4286-8E3C-D7F7A5663C89}" type="pres">
      <dgm:prSet presAssocID="{5134B643-7FF9-405D-9C4A-9CD98D65C21B}" presName="node" presStyleLbl="node1" presStyleIdx="6" presStyleCnt="7" custScaleX="149975">
        <dgm:presLayoutVars>
          <dgm:bulletEnabled val="1"/>
        </dgm:presLayoutVars>
      </dgm:prSet>
      <dgm:spPr/>
      <dgm:t>
        <a:bodyPr/>
        <a:lstStyle/>
        <a:p>
          <a:endParaRPr lang="en-ZA"/>
        </a:p>
      </dgm:t>
    </dgm:pt>
    <dgm:pt modelId="{3CB2B29F-6277-4B56-B1A7-B85CA2C5E48B}" type="pres">
      <dgm:prSet presAssocID="{5134B643-7FF9-405D-9C4A-9CD98D65C21B}" presName="dummy" presStyleCnt="0"/>
      <dgm:spPr/>
    </dgm:pt>
    <dgm:pt modelId="{C4AA1AB5-4095-4935-AC1A-971740E03896}" type="pres">
      <dgm:prSet presAssocID="{EE8696F1-53E2-4ED4-8C2A-101A80454148}" presName="sibTrans" presStyleLbl="sibTrans2D1" presStyleIdx="6" presStyleCnt="7"/>
      <dgm:spPr/>
      <dgm:t>
        <a:bodyPr/>
        <a:lstStyle/>
        <a:p>
          <a:endParaRPr lang="en-ZA"/>
        </a:p>
      </dgm:t>
    </dgm:pt>
  </dgm:ptLst>
  <dgm:cxnLst>
    <dgm:cxn modelId="{E855E43A-C68F-4334-8667-114973220973}" type="presOf" srcId="{EE8696F1-53E2-4ED4-8C2A-101A80454148}" destId="{C4AA1AB5-4095-4935-AC1A-971740E03896}" srcOrd="0" destOrd="0" presId="urn:microsoft.com/office/officeart/2005/8/layout/radial6"/>
    <dgm:cxn modelId="{78866173-A365-4D6D-87EB-D1DC41C4ED7E}" type="presOf" srcId="{9FCE6A1E-0A68-4740-B1C9-E2FD109B79DC}" destId="{9DE9AA15-3DEF-4A50-9D05-064D220AF17E}" srcOrd="0" destOrd="0" presId="urn:microsoft.com/office/officeart/2005/8/layout/radial6"/>
    <dgm:cxn modelId="{223BCBCE-58BC-47DC-B806-1BE1206DBE87}" type="presOf" srcId="{9018653A-FD91-432D-8303-CFC5BF103BB1}" destId="{6AFCD277-1728-42D4-83AF-B5F45B7041EA}" srcOrd="0" destOrd="0" presId="urn:microsoft.com/office/officeart/2005/8/layout/radial6"/>
    <dgm:cxn modelId="{6EE1652E-2BFC-4CCE-91A3-E9D37F0FC985}" type="presOf" srcId="{C624AECE-4CCE-497A-82CF-DBD4B6B00F65}" destId="{BB1B1884-9466-40FD-A33B-9483424B303D}" srcOrd="0" destOrd="0" presId="urn:microsoft.com/office/officeart/2005/8/layout/radial6"/>
    <dgm:cxn modelId="{53222FF8-17AC-452E-B5AA-7BA1AADF6BBC}" srcId="{1D244879-BC43-4B9F-AA2F-CD8012D45F63}" destId="{AC1A0CD7-19AF-43B1-9BA8-2B649EAC6283}" srcOrd="1" destOrd="0" parTransId="{1D52F130-7E37-49C9-B77E-3378A62F4FA6}" sibTransId="{7C5A015C-6B1E-4635-89C8-BB4C54DA6B74}"/>
    <dgm:cxn modelId="{FC453940-4EB3-4667-BA0B-B7A48C207611}" type="presOf" srcId="{7C5A015C-6B1E-4635-89C8-BB4C54DA6B74}" destId="{84E90409-CE60-4F8E-9EC7-6CC28743EB56}" srcOrd="0" destOrd="0" presId="urn:microsoft.com/office/officeart/2005/8/layout/radial6"/>
    <dgm:cxn modelId="{6AD86060-274D-4C24-8B81-C1472C80D29A}" type="presOf" srcId="{12621020-4FAF-48F3-9966-9E41DEF1FD5D}" destId="{72038C6D-FFE5-40D5-998D-AA102E6442EE}" srcOrd="0" destOrd="0" presId="urn:microsoft.com/office/officeart/2005/8/layout/radial6"/>
    <dgm:cxn modelId="{05CC47B3-E748-4C0A-868F-720A994D316C}" type="presOf" srcId="{1D244879-BC43-4B9F-AA2F-CD8012D45F63}" destId="{5E1064DD-425C-48DC-9A13-24F2E445C241}" srcOrd="0" destOrd="0" presId="urn:microsoft.com/office/officeart/2005/8/layout/radial6"/>
    <dgm:cxn modelId="{89B9247A-406A-432E-AB58-FC4E7FA3EDEE}" type="presOf" srcId="{D9970D6C-B925-445F-9698-6ECD3E077396}" destId="{39724440-E3F4-4134-AB1F-BD4F35D20652}" srcOrd="0" destOrd="0" presId="urn:microsoft.com/office/officeart/2005/8/layout/radial6"/>
    <dgm:cxn modelId="{8D4100EE-843C-48EF-9364-BF942064550A}" type="presOf" srcId="{0C0620F7-9773-49DF-BD65-6718D251D914}" destId="{920D8751-E79A-434D-AE93-91BB97BD03A9}" srcOrd="0" destOrd="0" presId="urn:microsoft.com/office/officeart/2005/8/layout/radial6"/>
    <dgm:cxn modelId="{2AAB8C49-47FD-4360-9BBF-97AC45B381F0}" srcId="{1D244879-BC43-4B9F-AA2F-CD8012D45F63}" destId="{12621020-4FAF-48F3-9966-9E41DEF1FD5D}" srcOrd="4" destOrd="0" parTransId="{4B64573D-E20E-47F0-950F-981DD33B6F85}" sibTransId="{FF2D5BC8-9A60-49FC-9022-5C9BE081B0E1}"/>
    <dgm:cxn modelId="{154C3164-F5E8-49B1-B293-3BB1B4CA3D56}" type="presOf" srcId="{AC1A0CD7-19AF-43B1-9BA8-2B649EAC6283}" destId="{E0B8C3D1-A869-44FB-B748-FAE6C9657968}" srcOrd="0" destOrd="0" presId="urn:microsoft.com/office/officeart/2005/8/layout/radial6"/>
    <dgm:cxn modelId="{BB460727-0A0D-48AA-A48E-339578CA2F37}" srcId="{1D244879-BC43-4B9F-AA2F-CD8012D45F63}" destId="{9018653A-FD91-432D-8303-CFC5BF103BB1}" srcOrd="2" destOrd="0" parTransId="{F622DE5A-40D9-4A3D-9344-C9402FC5050D}" sibTransId="{0C0620F7-9773-49DF-BD65-6718D251D914}"/>
    <dgm:cxn modelId="{996DF52C-E5C6-4EB0-88DD-F78FDB869AE3}" type="presOf" srcId="{5763B492-0291-468A-B192-7DC27C4C01D0}" destId="{F885C155-F581-43F6-86EE-FE5FE2DE2210}" srcOrd="0" destOrd="0" presId="urn:microsoft.com/office/officeart/2005/8/layout/radial6"/>
    <dgm:cxn modelId="{C7D77506-05E3-4D71-B202-067CFA5F8647}" type="presOf" srcId="{FF2D5BC8-9A60-49FC-9022-5C9BE081B0E1}" destId="{56D3EAB7-CFC1-40D6-950F-2B62C8B96E15}" srcOrd="0" destOrd="0" presId="urn:microsoft.com/office/officeart/2005/8/layout/radial6"/>
    <dgm:cxn modelId="{E4DBEC53-5DDF-416C-9E3E-00484C75B827}" type="presOf" srcId="{9272C4CB-566E-4A28-A974-9AC0F95A2BDC}" destId="{C67BD8B4-A311-4A8D-9806-039E120EA018}" srcOrd="0" destOrd="0" presId="urn:microsoft.com/office/officeart/2005/8/layout/radial6"/>
    <dgm:cxn modelId="{1F7B8103-6DD9-436A-B280-8F0C9B65BCB8}" srcId="{1D244879-BC43-4B9F-AA2F-CD8012D45F63}" destId="{9272C4CB-566E-4A28-A974-9AC0F95A2BDC}" srcOrd="5" destOrd="0" parTransId="{5CD236C4-F5D6-4262-8888-5ED7549FE5A4}" sibTransId="{9671E23B-945C-4C43-A798-753EC3F65083}"/>
    <dgm:cxn modelId="{6C9C848A-4A51-4617-B64A-7DA6B8A2E6AE}" srcId="{1D244879-BC43-4B9F-AA2F-CD8012D45F63}" destId="{9FCE6A1E-0A68-4740-B1C9-E2FD109B79DC}" srcOrd="0" destOrd="0" parTransId="{AAA3484C-D76B-4362-8FFB-CD8B8062D155}" sibTransId="{D9970D6C-B925-445F-9698-6ECD3E077396}"/>
    <dgm:cxn modelId="{8FF86AE4-904F-4117-A65A-7C7B95DF2654}" type="presOf" srcId="{441CEF2B-C414-45C4-8BC9-7218D79F5CDD}" destId="{6EEE0806-771D-49DD-9216-6CAAC8E3F2D8}" srcOrd="0" destOrd="0" presId="urn:microsoft.com/office/officeart/2005/8/layout/radial6"/>
    <dgm:cxn modelId="{E01E931F-027F-4594-BF14-1E2ACBEA36EA}" srcId="{1D244879-BC43-4B9F-AA2F-CD8012D45F63}" destId="{C624AECE-4CCE-497A-82CF-DBD4B6B00F65}" srcOrd="3" destOrd="0" parTransId="{85634B7E-51AE-44FB-9B70-4DC660269573}" sibTransId="{5763B492-0291-468A-B192-7DC27C4C01D0}"/>
    <dgm:cxn modelId="{6888AF03-B825-4302-89B3-D3DB8FAF2F2E}" srcId="{441CEF2B-C414-45C4-8BC9-7218D79F5CDD}" destId="{1D244879-BC43-4B9F-AA2F-CD8012D45F63}" srcOrd="0" destOrd="0" parTransId="{7187AA44-315A-49C0-BE2A-C3550CD15C01}" sibTransId="{23B85C16-571F-40A3-A5BE-62D0363DEC2C}"/>
    <dgm:cxn modelId="{A02AD987-86A2-4467-AC96-4AAD69CEFDDD}" type="presOf" srcId="{9671E23B-945C-4C43-A798-753EC3F65083}" destId="{9728355A-5ABD-476F-AFAF-465645F2E3B2}" srcOrd="0" destOrd="0" presId="urn:microsoft.com/office/officeart/2005/8/layout/radial6"/>
    <dgm:cxn modelId="{BD3E548E-D677-4B0C-89A5-68622494231F}" srcId="{1D244879-BC43-4B9F-AA2F-CD8012D45F63}" destId="{5134B643-7FF9-405D-9C4A-9CD98D65C21B}" srcOrd="6" destOrd="0" parTransId="{1139A8E4-875C-47D7-8A83-FFB1A3E42A29}" sibTransId="{EE8696F1-53E2-4ED4-8C2A-101A80454148}"/>
    <dgm:cxn modelId="{4B244B78-648A-4A51-AD07-BF8CB27C4BDB}" type="presOf" srcId="{5134B643-7FF9-405D-9C4A-9CD98D65C21B}" destId="{6CAC1210-6F0A-4286-8E3C-D7F7A5663C89}" srcOrd="0" destOrd="0" presId="urn:microsoft.com/office/officeart/2005/8/layout/radial6"/>
    <dgm:cxn modelId="{7046784C-C8D9-4EBC-9F7D-06F77A1055D4}" type="presParOf" srcId="{6EEE0806-771D-49DD-9216-6CAAC8E3F2D8}" destId="{5E1064DD-425C-48DC-9A13-24F2E445C241}" srcOrd="0" destOrd="0" presId="urn:microsoft.com/office/officeart/2005/8/layout/radial6"/>
    <dgm:cxn modelId="{E64215F0-8A19-4765-8EB9-9420FE5D7388}" type="presParOf" srcId="{6EEE0806-771D-49DD-9216-6CAAC8E3F2D8}" destId="{9DE9AA15-3DEF-4A50-9D05-064D220AF17E}" srcOrd="1" destOrd="0" presId="urn:microsoft.com/office/officeart/2005/8/layout/radial6"/>
    <dgm:cxn modelId="{0DFC83A7-3AE2-4373-9623-FCFD965A816E}" type="presParOf" srcId="{6EEE0806-771D-49DD-9216-6CAAC8E3F2D8}" destId="{FBFC0E1A-E20A-4BA8-BEA9-7653F94ED636}" srcOrd="2" destOrd="0" presId="urn:microsoft.com/office/officeart/2005/8/layout/radial6"/>
    <dgm:cxn modelId="{F5DE95A0-D21D-40BD-9951-8A97FF84AB32}" type="presParOf" srcId="{6EEE0806-771D-49DD-9216-6CAAC8E3F2D8}" destId="{39724440-E3F4-4134-AB1F-BD4F35D20652}" srcOrd="3" destOrd="0" presId="urn:microsoft.com/office/officeart/2005/8/layout/radial6"/>
    <dgm:cxn modelId="{D917EE3D-E247-4135-B4C3-BF573AF202C1}" type="presParOf" srcId="{6EEE0806-771D-49DD-9216-6CAAC8E3F2D8}" destId="{E0B8C3D1-A869-44FB-B748-FAE6C9657968}" srcOrd="4" destOrd="0" presId="urn:microsoft.com/office/officeart/2005/8/layout/radial6"/>
    <dgm:cxn modelId="{968980EA-82F9-4FA6-A63B-EAB95AEBD801}" type="presParOf" srcId="{6EEE0806-771D-49DD-9216-6CAAC8E3F2D8}" destId="{CDF715FE-4901-4492-B8A8-A87CB1CA3A1C}" srcOrd="5" destOrd="0" presId="urn:microsoft.com/office/officeart/2005/8/layout/radial6"/>
    <dgm:cxn modelId="{9B825362-F2EF-4229-AD63-38B4C0C78DE5}" type="presParOf" srcId="{6EEE0806-771D-49DD-9216-6CAAC8E3F2D8}" destId="{84E90409-CE60-4F8E-9EC7-6CC28743EB56}" srcOrd="6" destOrd="0" presId="urn:microsoft.com/office/officeart/2005/8/layout/radial6"/>
    <dgm:cxn modelId="{E0FA1092-524D-40FE-B5F7-598A26543631}" type="presParOf" srcId="{6EEE0806-771D-49DD-9216-6CAAC8E3F2D8}" destId="{6AFCD277-1728-42D4-83AF-B5F45B7041EA}" srcOrd="7" destOrd="0" presId="urn:microsoft.com/office/officeart/2005/8/layout/radial6"/>
    <dgm:cxn modelId="{ED507BA5-73ED-4998-B186-087090ABA165}" type="presParOf" srcId="{6EEE0806-771D-49DD-9216-6CAAC8E3F2D8}" destId="{78F91B8D-EF00-44C5-94DB-23253E750A68}" srcOrd="8" destOrd="0" presId="urn:microsoft.com/office/officeart/2005/8/layout/radial6"/>
    <dgm:cxn modelId="{088F05C6-3C25-4F1B-A2BF-F14E9DD59B91}" type="presParOf" srcId="{6EEE0806-771D-49DD-9216-6CAAC8E3F2D8}" destId="{920D8751-E79A-434D-AE93-91BB97BD03A9}" srcOrd="9" destOrd="0" presId="urn:microsoft.com/office/officeart/2005/8/layout/radial6"/>
    <dgm:cxn modelId="{195963F9-CCE2-4CDF-9AF3-91E55EA39E31}" type="presParOf" srcId="{6EEE0806-771D-49DD-9216-6CAAC8E3F2D8}" destId="{BB1B1884-9466-40FD-A33B-9483424B303D}" srcOrd="10" destOrd="0" presId="urn:microsoft.com/office/officeart/2005/8/layout/radial6"/>
    <dgm:cxn modelId="{F55DCABA-C5AF-40EA-B1C8-9F83F3DD175C}" type="presParOf" srcId="{6EEE0806-771D-49DD-9216-6CAAC8E3F2D8}" destId="{C6DDD920-D3E4-463B-AB74-D75A51A0F9FA}" srcOrd="11" destOrd="0" presId="urn:microsoft.com/office/officeart/2005/8/layout/radial6"/>
    <dgm:cxn modelId="{31D4CF49-26BA-4C2E-8289-8AD099A0504A}" type="presParOf" srcId="{6EEE0806-771D-49DD-9216-6CAAC8E3F2D8}" destId="{F885C155-F581-43F6-86EE-FE5FE2DE2210}" srcOrd="12" destOrd="0" presId="urn:microsoft.com/office/officeart/2005/8/layout/radial6"/>
    <dgm:cxn modelId="{5410BD83-BC84-40A9-A8D1-02A149978D71}" type="presParOf" srcId="{6EEE0806-771D-49DD-9216-6CAAC8E3F2D8}" destId="{72038C6D-FFE5-40D5-998D-AA102E6442EE}" srcOrd="13" destOrd="0" presId="urn:microsoft.com/office/officeart/2005/8/layout/radial6"/>
    <dgm:cxn modelId="{DC042352-9739-4692-9848-EFDE2E63A8A7}" type="presParOf" srcId="{6EEE0806-771D-49DD-9216-6CAAC8E3F2D8}" destId="{045842A7-DD41-4232-866D-12F35B6370EB}" srcOrd="14" destOrd="0" presId="urn:microsoft.com/office/officeart/2005/8/layout/radial6"/>
    <dgm:cxn modelId="{4F980A4B-B023-45E3-8C8C-156217E313EC}" type="presParOf" srcId="{6EEE0806-771D-49DD-9216-6CAAC8E3F2D8}" destId="{56D3EAB7-CFC1-40D6-950F-2B62C8B96E15}" srcOrd="15" destOrd="0" presId="urn:microsoft.com/office/officeart/2005/8/layout/radial6"/>
    <dgm:cxn modelId="{F9B7B1CD-D102-44AF-B1EF-10F855EF47D7}" type="presParOf" srcId="{6EEE0806-771D-49DD-9216-6CAAC8E3F2D8}" destId="{C67BD8B4-A311-4A8D-9806-039E120EA018}" srcOrd="16" destOrd="0" presId="urn:microsoft.com/office/officeart/2005/8/layout/radial6"/>
    <dgm:cxn modelId="{489E6FA9-DE5A-48EC-A582-31005D499291}" type="presParOf" srcId="{6EEE0806-771D-49DD-9216-6CAAC8E3F2D8}" destId="{23CEAE95-323F-4041-A486-F10849C85C73}" srcOrd="17" destOrd="0" presId="urn:microsoft.com/office/officeart/2005/8/layout/radial6"/>
    <dgm:cxn modelId="{772E200A-2F3E-4FFA-A6BA-BAA9CFFB8307}" type="presParOf" srcId="{6EEE0806-771D-49DD-9216-6CAAC8E3F2D8}" destId="{9728355A-5ABD-476F-AFAF-465645F2E3B2}" srcOrd="18" destOrd="0" presId="urn:microsoft.com/office/officeart/2005/8/layout/radial6"/>
    <dgm:cxn modelId="{F59F5D42-3778-436C-89CA-E7A8C56476B0}" type="presParOf" srcId="{6EEE0806-771D-49DD-9216-6CAAC8E3F2D8}" destId="{6CAC1210-6F0A-4286-8E3C-D7F7A5663C89}" srcOrd="19" destOrd="0" presId="urn:microsoft.com/office/officeart/2005/8/layout/radial6"/>
    <dgm:cxn modelId="{93153CBE-858D-4CB2-BFE5-8412DC778D0C}" type="presParOf" srcId="{6EEE0806-771D-49DD-9216-6CAAC8E3F2D8}" destId="{3CB2B29F-6277-4B56-B1A7-B85CA2C5E48B}" srcOrd="20" destOrd="0" presId="urn:microsoft.com/office/officeart/2005/8/layout/radial6"/>
    <dgm:cxn modelId="{9CE6C371-F1F0-4F20-9A39-5D9A68288F17}" type="presParOf" srcId="{6EEE0806-771D-49DD-9216-6CAAC8E3F2D8}" destId="{C4AA1AB5-4095-4935-AC1A-971740E03896}" srcOrd="21" destOrd="0" presId="urn:microsoft.com/office/officeart/2005/8/layout/radial6"/>
  </dgm:cxnLst>
  <dgm:bg/>
  <dgm:whole>
    <a:ln>
      <a:solidFill>
        <a:srgbClr val="C0000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D34BB-4351-44D6-A945-C1DC66A5933F}">
      <dsp:nvSpPr>
        <dsp:cNvPr id="0" name=""/>
        <dsp:cNvSpPr/>
      </dsp:nvSpPr>
      <dsp:spPr>
        <a:xfrm rot="16200000">
          <a:off x="46136" y="-45111"/>
          <a:ext cx="2575370" cy="2665592"/>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n-ZA" sz="1400" b="1" i="0" kern="1200" dirty="0"/>
            <a:t>2014/15 </a:t>
          </a:r>
        </a:p>
        <a:p>
          <a:pPr lvl="0" algn="ctr" defTabSz="622300">
            <a:lnSpc>
              <a:spcPct val="90000"/>
            </a:lnSpc>
            <a:spcBef>
              <a:spcPct val="0"/>
            </a:spcBef>
            <a:spcAft>
              <a:spcPct val="35000"/>
            </a:spcAft>
          </a:pPr>
          <a:r>
            <a:rPr lang="en-ZA" sz="1400" i="0" kern="1200" dirty="0"/>
            <a:t>The focus of the BEPP</a:t>
          </a:r>
          <a:br>
            <a:rPr lang="en-ZA" sz="1400" i="0" kern="1200" dirty="0"/>
          </a:br>
          <a:r>
            <a:rPr lang="en-ZA" sz="1400" i="0" kern="1200" dirty="0"/>
            <a:t>processes was on planning methodology for</a:t>
          </a:r>
          <a:br>
            <a:rPr lang="en-ZA" sz="1400" i="0" kern="1200" dirty="0"/>
          </a:br>
          <a:r>
            <a:rPr lang="en-ZA" sz="1400" i="0" kern="1200" dirty="0"/>
            <a:t>spatial transformation </a:t>
          </a:r>
          <a:br>
            <a:rPr lang="en-ZA" sz="1400" i="0" kern="1200" dirty="0"/>
          </a:br>
          <a:endParaRPr lang="en-US" sz="1400" kern="1200" dirty="0"/>
        </a:p>
      </dsp:txBody>
      <dsp:txXfrm rot="5400000">
        <a:off x="1025" y="515074"/>
        <a:ext cx="2665592" cy="1545222"/>
      </dsp:txXfrm>
    </dsp:sp>
    <dsp:sp modelId="{F9F99785-1094-4BF7-96D9-5C3ED860EDCD}">
      <dsp:nvSpPr>
        <dsp:cNvPr id="0" name=""/>
        <dsp:cNvSpPr/>
      </dsp:nvSpPr>
      <dsp:spPr>
        <a:xfrm rot="16200000">
          <a:off x="2911649" y="-45111"/>
          <a:ext cx="2575370" cy="2665592"/>
        </a:xfrm>
        <a:prstGeom prst="flowChartManualOperation">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n-US" sz="1400" b="1" kern="1200" dirty="0"/>
            <a:t>2015/16 </a:t>
          </a:r>
        </a:p>
        <a:p>
          <a:pPr lvl="0" algn="ctr" defTabSz="622300">
            <a:lnSpc>
              <a:spcPct val="90000"/>
            </a:lnSpc>
            <a:spcBef>
              <a:spcPct val="0"/>
            </a:spcBef>
            <a:spcAft>
              <a:spcPct val="35000"/>
            </a:spcAft>
          </a:pPr>
          <a:r>
            <a:rPr lang="en-ZA" sz="1400" kern="1200" dirty="0"/>
            <a:t>Packaging and accelerating the implementation of a pipeline of catalytic urban development projects within the </a:t>
          </a:r>
          <a:r>
            <a:rPr lang="en-US" sz="1400" kern="1200" dirty="0"/>
            <a:t>integration zones</a:t>
          </a:r>
        </a:p>
      </dsp:txBody>
      <dsp:txXfrm rot="5400000">
        <a:off x="2866538" y="515074"/>
        <a:ext cx="2665592" cy="1545222"/>
      </dsp:txXfrm>
    </dsp:sp>
    <dsp:sp modelId="{48847972-670A-49A4-8896-48E8272E44FB}">
      <dsp:nvSpPr>
        <dsp:cNvPr id="0" name=""/>
        <dsp:cNvSpPr/>
      </dsp:nvSpPr>
      <dsp:spPr>
        <a:xfrm rot="16200000">
          <a:off x="5777161" y="-45111"/>
          <a:ext cx="2575370" cy="2665592"/>
        </a:xfrm>
        <a:prstGeom prst="flowChartManualOperation">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n-ZA" sz="1400" b="1" kern="1200" dirty="0"/>
            <a:t>2016/17</a:t>
          </a:r>
        </a:p>
        <a:p>
          <a:pPr lvl="0" algn="ctr" defTabSz="622300">
            <a:lnSpc>
              <a:spcPct val="90000"/>
            </a:lnSpc>
            <a:spcBef>
              <a:spcPct val="0"/>
            </a:spcBef>
            <a:spcAft>
              <a:spcPts val="0"/>
            </a:spcAft>
          </a:pPr>
          <a:r>
            <a:rPr lang="en-ZA" sz="1400" kern="1200" dirty="0"/>
            <a:t>* Spatial Planning and Project Prioritisation</a:t>
          </a:r>
        </a:p>
        <a:p>
          <a:pPr lvl="0" algn="ctr" defTabSz="622300">
            <a:lnSpc>
              <a:spcPct val="90000"/>
            </a:lnSpc>
            <a:spcBef>
              <a:spcPct val="0"/>
            </a:spcBef>
            <a:spcAft>
              <a:spcPts val="0"/>
            </a:spcAft>
          </a:pPr>
          <a:r>
            <a:rPr lang="en-ZA" sz="1400" b="0" i="0" kern="1200" dirty="0"/>
            <a:t>* Intergovernmental Project Pipeline </a:t>
          </a:r>
        </a:p>
        <a:p>
          <a:pPr lvl="0" algn="ctr" defTabSz="622300">
            <a:lnSpc>
              <a:spcPct val="90000"/>
            </a:lnSpc>
            <a:spcBef>
              <a:spcPct val="0"/>
            </a:spcBef>
            <a:spcAft>
              <a:spcPts val="0"/>
            </a:spcAft>
          </a:pPr>
          <a:r>
            <a:rPr lang="en-ZA" sz="1400" b="1" i="0" kern="1200" dirty="0">
              <a:solidFill>
                <a:srgbClr val="A25C0A"/>
              </a:solidFill>
            </a:rPr>
            <a:t>* </a:t>
          </a:r>
          <a:r>
            <a:rPr lang="en-ZA" sz="1400" b="1" i="1" kern="1200" dirty="0">
              <a:solidFill>
                <a:srgbClr val="C00000"/>
              </a:solidFill>
            </a:rPr>
            <a:t>Capital Funding</a:t>
          </a:r>
        </a:p>
        <a:p>
          <a:pPr lvl="0" algn="ctr" defTabSz="622300">
            <a:lnSpc>
              <a:spcPct val="90000"/>
            </a:lnSpc>
            <a:spcBef>
              <a:spcPct val="0"/>
            </a:spcBef>
            <a:spcAft>
              <a:spcPts val="0"/>
            </a:spcAft>
          </a:pPr>
          <a:r>
            <a:rPr lang="en-ZA" sz="1400" b="0" i="0" kern="1200" dirty="0"/>
            <a:t>* Implementation</a:t>
          </a:r>
        </a:p>
        <a:p>
          <a:pPr lvl="0" algn="ctr" defTabSz="622300">
            <a:lnSpc>
              <a:spcPct val="90000"/>
            </a:lnSpc>
            <a:spcBef>
              <a:spcPct val="0"/>
            </a:spcBef>
            <a:spcAft>
              <a:spcPts val="0"/>
            </a:spcAft>
          </a:pPr>
          <a:r>
            <a:rPr lang="en-ZA" sz="1400" b="0" i="0" kern="1200" dirty="0"/>
            <a:t>* Urban Management</a:t>
          </a:r>
          <a:endParaRPr lang="en-US" sz="1400" b="0" kern="1200" dirty="0"/>
        </a:p>
      </dsp:txBody>
      <dsp:txXfrm rot="5400000">
        <a:off x="5732050" y="515074"/>
        <a:ext cx="2665592" cy="15452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96AE2-E485-4C78-8035-D260A99334C6}">
      <dsp:nvSpPr>
        <dsp:cNvPr id="0" name=""/>
        <dsp:cNvSpPr/>
      </dsp:nvSpPr>
      <dsp:spPr>
        <a:xfrm>
          <a:off x="0" y="260167"/>
          <a:ext cx="5466283" cy="25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A94A69-F2AC-4560-86C5-D1F73D22CE4C}">
      <dsp:nvSpPr>
        <dsp:cNvPr id="0" name=""/>
        <dsp:cNvSpPr/>
      </dsp:nvSpPr>
      <dsp:spPr>
        <a:xfrm>
          <a:off x="273314" y="112567"/>
          <a:ext cx="3826398" cy="295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629" tIns="0" rIns="144629" bIns="0" numCol="1" spcCol="1270" anchor="ctr" anchorCtr="0">
          <a:noAutofit/>
        </a:bodyPr>
        <a:lstStyle/>
        <a:p>
          <a:pPr lvl="0" algn="l" defTabSz="622300">
            <a:lnSpc>
              <a:spcPct val="90000"/>
            </a:lnSpc>
            <a:spcBef>
              <a:spcPct val="0"/>
            </a:spcBef>
            <a:spcAft>
              <a:spcPct val="35000"/>
            </a:spcAft>
          </a:pPr>
          <a:r>
            <a:rPr lang="en-US" sz="1400" kern="1200" dirty="0"/>
            <a:t>Risk Management Planning</a:t>
          </a:r>
        </a:p>
      </dsp:txBody>
      <dsp:txXfrm>
        <a:off x="287724" y="126977"/>
        <a:ext cx="3797578" cy="266380"/>
      </dsp:txXfrm>
    </dsp:sp>
    <dsp:sp modelId="{F30A4A7E-D9A3-42A2-8BB9-F35F187F3359}">
      <dsp:nvSpPr>
        <dsp:cNvPr id="0" name=""/>
        <dsp:cNvSpPr/>
      </dsp:nvSpPr>
      <dsp:spPr>
        <a:xfrm>
          <a:off x="0" y="713768"/>
          <a:ext cx="5466283" cy="252000"/>
        </a:xfrm>
        <a:prstGeom prst="rect">
          <a:avLst/>
        </a:prstGeom>
        <a:solidFill>
          <a:schemeClr val="lt1">
            <a:alpha val="90000"/>
            <a:hueOff val="0"/>
            <a:satOff val="0"/>
            <a:lumOff val="0"/>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dsp:style>
    </dsp:sp>
    <dsp:sp modelId="{BC11822B-3ABF-4B13-AC1D-978768F0EBBC}">
      <dsp:nvSpPr>
        <dsp:cNvPr id="0" name=""/>
        <dsp:cNvSpPr/>
      </dsp:nvSpPr>
      <dsp:spPr>
        <a:xfrm>
          <a:off x="273314" y="566168"/>
          <a:ext cx="3826398" cy="295200"/>
        </a:xfrm>
        <a:prstGeom prst="round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629" tIns="0" rIns="144629" bIns="0" numCol="1" spcCol="1270" anchor="ctr" anchorCtr="0">
          <a:noAutofit/>
        </a:bodyPr>
        <a:lstStyle/>
        <a:p>
          <a:pPr lvl="0" algn="l" defTabSz="622300">
            <a:lnSpc>
              <a:spcPct val="90000"/>
            </a:lnSpc>
            <a:spcBef>
              <a:spcPct val="0"/>
            </a:spcBef>
            <a:spcAft>
              <a:spcPct val="35000"/>
            </a:spcAft>
          </a:pPr>
          <a:r>
            <a:rPr lang="en-US" sz="1400" kern="1200" dirty="0"/>
            <a:t>Risk Identification</a:t>
          </a:r>
        </a:p>
      </dsp:txBody>
      <dsp:txXfrm>
        <a:off x="287724" y="580578"/>
        <a:ext cx="3797578" cy="266380"/>
      </dsp:txXfrm>
    </dsp:sp>
    <dsp:sp modelId="{DD8097D8-14E1-4644-88C1-455EE1476C9F}">
      <dsp:nvSpPr>
        <dsp:cNvPr id="0" name=""/>
        <dsp:cNvSpPr/>
      </dsp:nvSpPr>
      <dsp:spPr>
        <a:xfrm>
          <a:off x="0" y="1167368"/>
          <a:ext cx="5466283" cy="252000"/>
        </a:xfrm>
        <a:prstGeom prst="rect">
          <a:avLst/>
        </a:prstGeom>
        <a:solidFill>
          <a:schemeClr val="lt1">
            <a:alpha val="90000"/>
            <a:hueOff val="0"/>
            <a:satOff val="0"/>
            <a:lumOff val="0"/>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dsp:style>
    </dsp:sp>
    <dsp:sp modelId="{27789296-ECBC-42C7-863C-2235A22579A6}">
      <dsp:nvSpPr>
        <dsp:cNvPr id="0" name=""/>
        <dsp:cNvSpPr/>
      </dsp:nvSpPr>
      <dsp:spPr>
        <a:xfrm>
          <a:off x="273314" y="1019768"/>
          <a:ext cx="3826398" cy="295200"/>
        </a:xfrm>
        <a:prstGeom prst="round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629" tIns="0" rIns="144629" bIns="0" numCol="1" spcCol="1270" anchor="ctr" anchorCtr="0">
          <a:noAutofit/>
        </a:bodyPr>
        <a:lstStyle/>
        <a:p>
          <a:pPr lvl="0" algn="l" defTabSz="622300">
            <a:lnSpc>
              <a:spcPct val="90000"/>
            </a:lnSpc>
            <a:spcBef>
              <a:spcPct val="0"/>
            </a:spcBef>
            <a:spcAft>
              <a:spcPct val="35000"/>
            </a:spcAft>
          </a:pPr>
          <a:r>
            <a:rPr lang="en-US" sz="1400" kern="1200" dirty="0"/>
            <a:t>Risk Assessment</a:t>
          </a:r>
        </a:p>
      </dsp:txBody>
      <dsp:txXfrm>
        <a:off x="287724" y="1034178"/>
        <a:ext cx="3797578" cy="266380"/>
      </dsp:txXfrm>
    </dsp:sp>
    <dsp:sp modelId="{2A6601FA-B1E1-486E-8395-47C0DA56B211}">
      <dsp:nvSpPr>
        <dsp:cNvPr id="0" name=""/>
        <dsp:cNvSpPr/>
      </dsp:nvSpPr>
      <dsp:spPr>
        <a:xfrm>
          <a:off x="0" y="1620968"/>
          <a:ext cx="5466283" cy="252000"/>
        </a:xfrm>
        <a:prstGeom prst="rect">
          <a:avLst/>
        </a:prstGeom>
        <a:solidFill>
          <a:schemeClr val="lt1">
            <a:alpha val="90000"/>
            <a:hueOff val="0"/>
            <a:satOff val="0"/>
            <a:lumOff val="0"/>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dsp:style>
    </dsp:sp>
    <dsp:sp modelId="{1A3A28BA-2EBB-4F32-82C6-4BDC557FB2CE}">
      <dsp:nvSpPr>
        <dsp:cNvPr id="0" name=""/>
        <dsp:cNvSpPr/>
      </dsp:nvSpPr>
      <dsp:spPr>
        <a:xfrm>
          <a:off x="273314" y="1473368"/>
          <a:ext cx="3826398" cy="295200"/>
        </a:xfrm>
        <a:prstGeom prst="round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629" tIns="0" rIns="144629" bIns="0" numCol="1" spcCol="1270" anchor="ctr" anchorCtr="0">
          <a:noAutofit/>
        </a:bodyPr>
        <a:lstStyle/>
        <a:p>
          <a:pPr lvl="0" algn="l" defTabSz="622300">
            <a:lnSpc>
              <a:spcPct val="90000"/>
            </a:lnSpc>
            <a:spcBef>
              <a:spcPct val="0"/>
            </a:spcBef>
            <a:spcAft>
              <a:spcPct val="35000"/>
            </a:spcAft>
          </a:pPr>
          <a:r>
            <a:rPr lang="en-US" sz="1400" kern="1200" dirty="0"/>
            <a:t>Risk Handling</a:t>
          </a:r>
        </a:p>
      </dsp:txBody>
      <dsp:txXfrm>
        <a:off x="287724" y="1487778"/>
        <a:ext cx="3797578" cy="266380"/>
      </dsp:txXfrm>
    </dsp:sp>
    <dsp:sp modelId="{D333FB50-AD3F-4463-92C5-B677F08AC1B2}">
      <dsp:nvSpPr>
        <dsp:cNvPr id="0" name=""/>
        <dsp:cNvSpPr/>
      </dsp:nvSpPr>
      <dsp:spPr>
        <a:xfrm>
          <a:off x="0" y="2074568"/>
          <a:ext cx="5466283" cy="252000"/>
        </a:xfrm>
        <a:prstGeom prst="rect">
          <a:avLst/>
        </a:prstGeom>
        <a:solidFill>
          <a:schemeClr val="lt1">
            <a:alpha val="90000"/>
            <a:hueOff val="0"/>
            <a:satOff val="0"/>
            <a:lumOff val="0"/>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dsp:style>
    </dsp:sp>
    <dsp:sp modelId="{D9BAE23B-CDD5-4940-81ED-12820388E1BD}">
      <dsp:nvSpPr>
        <dsp:cNvPr id="0" name=""/>
        <dsp:cNvSpPr/>
      </dsp:nvSpPr>
      <dsp:spPr>
        <a:xfrm>
          <a:off x="273314" y="1926968"/>
          <a:ext cx="3826398" cy="295200"/>
        </a:xfrm>
        <a:prstGeom prst="round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629" tIns="0" rIns="144629" bIns="0" numCol="1" spcCol="1270" anchor="ctr" anchorCtr="0">
          <a:noAutofit/>
        </a:bodyPr>
        <a:lstStyle/>
        <a:p>
          <a:pPr lvl="0" algn="l" defTabSz="622300">
            <a:lnSpc>
              <a:spcPct val="90000"/>
            </a:lnSpc>
            <a:spcBef>
              <a:spcPct val="0"/>
            </a:spcBef>
            <a:spcAft>
              <a:spcPct val="35000"/>
            </a:spcAft>
          </a:pPr>
          <a:r>
            <a:rPr lang="en-US" sz="1400" kern="1200" dirty="0"/>
            <a:t>Risk Management Impact and Control Actions</a:t>
          </a:r>
        </a:p>
      </dsp:txBody>
      <dsp:txXfrm>
        <a:off x="287724" y="1941378"/>
        <a:ext cx="3797578" cy="266380"/>
      </dsp:txXfrm>
    </dsp:sp>
    <dsp:sp modelId="{7A88C273-A916-495C-9765-608DF45D9A47}">
      <dsp:nvSpPr>
        <dsp:cNvPr id="0" name=""/>
        <dsp:cNvSpPr/>
      </dsp:nvSpPr>
      <dsp:spPr>
        <a:xfrm>
          <a:off x="0" y="2528168"/>
          <a:ext cx="5466283" cy="252000"/>
        </a:xfrm>
        <a:prstGeom prst="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 modelId="{4CF6E4D3-9A22-4175-818D-9230E9FC82AB}">
      <dsp:nvSpPr>
        <dsp:cNvPr id="0" name=""/>
        <dsp:cNvSpPr/>
      </dsp:nvSpPr>
      <dsp:spPr>
        <a:xfrm>
          <a:off x="273314" y="2380568"/>
          <a:ext cx="3826398" cy="29520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629" tIns="0" rIns="144629" bIns="0" numCol="1" spcCol="1270" anchor="ctr" anchorCtr="0">
          <a:noAutofit/>
        </a:bodyPr>
        <a:lstStyle/>
        <a:p>
          <a:pPr lvl="0" algn="l" defTabSz="622300">
            <a:lnSpc>
              <a:spcPct val="90000"/>
            </a:lnSpc>
            <a:spcBef>
              <a:spcPct val="0"/>
            </a:spcBef>
            <a:spcAft>
              <a:spcPct val="35000"/>
            </a:spcAft>
          </a:pPr>
          <a:r>
            <a:rPr lang="en-US" sz="1400" kern="1200" dirty="0"/>
            <a:t>Risk Reporting and Tracking</a:t>
          </a:r>
        </a:p>
      </dsp:txBody>
      <dsp:txXfrm>
        <a:off x="287724" y="2394978"/>
        <a:ext cx="3797578" cy="2663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DF525-9832-46B9-9C42-50C79197BAA2}">
      <dsp:nvSpPr>
        <dsp:cNvPr id="0" name=""/>
        <dsp:cNvSpPr/>
      </dsp:nvSpPr>
      <dsp:spPr>
        <a:xfrm>
          <a:off x="0" y="0"/>
          <a:ext cx="8525257" cy="2268152"/>
        </a:xfrm>
        <a:prstGeom prst="roundRect">
          <a:avLst>
            <a:gd name="adj" fmla="val 8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1400269" numCol="1" spcCol="1270" anchor="t" anchorCtr="0">
          <a:noAutofit/>
        </a:bodyPr>
        <a:lstStyle/>
        <a:p>
          <a:pPr lvl="0" algn="l" defTabSz="800100" rtl="0">
            <a:lnSpc>
              <a:spcPct val="90000"/>
            </a:lnSpc>
            <a:spcBef>
              <a:spcPct val="0"/>
            </a:spcBef>
            <a:spcAft>
              <a:spcPct val="35000"/>
            </a:spcAft>
          </a:pPr>
          <a:r>
            <a:rPr lang="en-ZA" sz="1800" b="1" kern="1200" dirty="0"/>
            <a:t>The following additional financial information, or extracts thereof, should be incorporated into the BEPP to enhance its value: </a:t>
          </a:r>
        </a:p>
        <a:p>
          <a:pPr lvl="0" algn="l" defTabSz="800100" rtl="0">
            <a:lnSpc>
              <a:spcPct val="90000"/>
            </a:lnSpc>
            <a:spcBef>
              <a:spcPct val="0"/>
            </a:spcBef>
            <a:spcAft>
              <a:spcPct val="35000"/>
            </a:spcAft>
          </a:pPr>
          <a:r>
            <a:rPr lang="en-ZA" sz="1600" b="1" i="1" kern="1200" dirty="0"/>
            <a:t>These requirements should also be detailed in the National Treasury BEPP Guidance Note </a:t>
          </a:r>
        </a:p>
        <a:p>
          <a:pPr lvl="0" algn="l" defTabSz="800100" rtl="0">
            <a:lnSpc>
              <a:spcPct val="90000"/>
            </a:lnSpc>
            <a:spcBef>
              <a:spcPct val="0"/>
            </a:spcBef>
            <a:spcAft>
              <a:spcPct val="35000"/>
            </a:spcAft>
          </a:pPr>
          <a:endParaRPr lang="en-ZA" sz="1800" b="1" kern="1200" dirty="0"/>
        </a:p>
        <a:p>
          <a:pPr lvl="0" algn="l" defTabSz="800100" rtl="0">
            <a:lnSpc>
              <a:spcPct val="90000"/>
            </a:lnSpc>
            <a:spcBef>
              <a:spcPct val="0"/>
            </a:spcBef>
            <a:spcAft>
              <a:spcPct val="35000"/>
            </a:spcAft>
          </a:pPr>
          <a:endParaRPr lang="en-US" sz="1800" b="1" kern="1200" dirty="0"/>
        </a:p>
      </dsp:txBody>
      <dsp:txXfrm>
        <a:off x="56467" y="56467"/>
        <a:ext cx="8412323" cy="2155218"/>
      </dsp:txXfrm>
    </dsp:sp>
    <dsp:sp modelId="{89FF094C-8239-41D7-A100-F3C998627CE4}">
      <dsp:nvSpPr>
        <dsp:cNvPr id="0" name=""/>
        <dsp:cNvSpPr/>
      </dsp:nvSpPr>
      <dsp:spPr>
        <a:xfrm>
          <a:off x="87685" y="1068037"/>
          <a:ext cx="1330718" cy="995825"/>
        </a:xfrm>
        <a:prstGeom prst="roundRect">
          <a:avLst>
            <a:gd name="adj" fmla="val 10500"/>
          </a:avLst>
        </a:prstGeom>
        <a:solidFill>
          <a:schemeClr val="accent3">
            <a:lumMod val="40000"/>
            <a:lumOff val="60000"/>
            <a:alpha val="90000"/>
          </a:schemeClr>
        </a:solidFill>
        <a:ln w="25400" cap="flat" cmpd="sng" algn="ctr">
          <a:solidFill>
            <a:srgbClr val="AFBE24"/>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ZA" sz="1400" b="1" kern="1200" dirty="0">
              <a:solidFill>
                <a:schemeClr val="accent3">
                  <a:lumMod val="50000"/>
                </a:schemeClr>
              </a:solidFill>
            </a:rPr>
            <a:t>Credit ratings </a:t>
          </a:r>
          <a:endParaRPr lang="en-US" sz="1400" b="1" kern="1200" dirty="0">
            <a:solidFill>
              <a:schemeClr val="accent3">
                <a:lumMod val="50000"/>
              </a:schemeClr>
            </a:solidFill>
          </a:endParaRPr>
        </a:p>
      </dsp:txBody>
      <dsp:txXfrm>
        <a:off x="118310" y="1098662"/>
        <a:ext cx="1269468" cy="934575"/>
      </dsp:txXfrm>
    </dsp:sp>
    <dsp:sp modelId="{9B0B7651-FBE1-477F-BF29-3FD449B16E56}">
      <dsp:nvSpPr>
        <dsp:cNvPr id="0" name=""/>
        <dsp:cNvSpPr/>
      </dsp:nvSpPr>
      <dsp:spPr>
        <a:xfrm>
          <a:off x="1439415" y="1068037"/>
          <a:ext cx="1330718" cy="995825"/>
        </a:xfrm>
        <a:prstGeom prst="roundRect">
          <a:avLst>
            <a:gd name="adj" fmla="val 10500"/>
          </a:avLst>
        </a:prstGeom>
        <a:solidFill>
          <a:schemeClr val="accent3">
            <a:lumMod val="40000"/>
            <a:lumOff val="60000"/>
            <a:alpha val="90000"/>
          </a:schemeClr>
        </a:solidFill>
        <a:ln w="25400" cap="flat" cmpd="sng" algn="ctr">
          <a:solidFill>
            <a:srgbClr val="AFBE24"/>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ZA" sz="1400" b="1" kern="1200" dirty="0">
              <a:solidFill>
                <a:schemeClr val="accent3">
                  <a:lumMod val="50000"/>
                </a:schemeClr>
              </a:solidFill>
            </a:rPr>
            <a:t>Financial Ratios (Schedule SA8)</a:t>
          </a:r>
          <a:endParaRPr lang="en-US" sz="1400" b="1" kern="1200" dirty="0">
            <a:solidFill>
              <a:schemeClr val="accent3">
                <a:lumMod val="50000"/>
              </a:schemeClr>
            </a:solidFill>
          </a:endParaRPr>
        </a:p>
      </dsp:txBody>
      <dsp:txXfrm>
        <a:off x="1470040" y="1098662"/>
        <a:ext cx="1269468" cy="934575"/>
      </dsp:txXfrm>
    </dsp:sp>
    <dsp:sp modelId="{5BA8AEF1-162D-4857-9665-4C695257DA16}">
      <dsp:nvSpPr>
        <dsp:cNvPr id="0" name=""/>
        <dsp:cNvSpPr/>
      </dsp:nvSpPr>
      <dsp:spPr>
        <a:xfrm>
          <a:off x="2791145" y="1068037"/>
          <a:ext cx="1330718" cy="995825"/>
        </a:xfrm>
        <a:prstGeom prst="roundRect">
          <a:avLst>
            <a:gd name="adj" fmla="val 10500"/>
          </a:avLst>
        </a:prstGeom>
        <a:solidFill>
          <a:schemeClr val="accent3">
            <a:lumMod val="40000"/>
            <a:lumOff val="60000"/>
            <a:alpha val="90000"/>
          </a:schemeClr>
        </a:solidFill>
        <a:ln w="25400" cap="flat" cmpd="sng" algn="ctr">
          <a:solidFill>
            <a:srgbClr val="AFBE24"/>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a:solidFill>
                <a:schemeClr val="accent3">
                  <a:lumMod val="50000"/>
                </a:schemeClr>
              </a:solidFill>
            </a:rPr>
            <a:t>Cash generating investments</a:t>
          </a:r>
        </a:p>
      </dsp:txBody>
      <dsp:txXfrm>
        <a:off x="2821770" y="1098662"/>
        <a:ext cx="1269468" cy="934575"/>
      </dsp:txXfrm>
    </dsp:sp>
    <dsp:sp modelId="{98546362-9B42-4395-A9DA-351343B95297}">
      <dsp:nvSpPr>
        <dsp:cNvPr id="0" name=""/>
        <dsp:cNvSpPr/>
      </dsp:nvSpPr>
      <dsp:spPr>
        <a:xfrm>
          <a:off x="4142874" y="1068037"/>
          <a:ext cx="1330718" cy="995825"/>
        </a:xfrm>
        <a:prstGeom prst="roundRect">
          <a:avLst>
            <a:gd name="adj" fmla="val 10500"/>
          </a:avLst>
        </a:prstGeom>
        <a:solidFill>
          <a:schemeClr val="accent3">
            <a:lumMod val="40000"/>
            <a:lumOff val="60000"/>
            <a:alpha val="90000"/>
          </a:schemeClr>
        </a:solidFill>
        <a:ln w="25400" cap="flat" cmpd="sng" algn="ctr">
          <a:solidFill>
            <a:srgbClr val="AFBE24"/>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ZA" sz="1400" b="1" kern="1200" dirty="0">
              <a:solidFill>
                <a:schemeClr val="accent3">
                  <a:lumMod val="50000"/>
                </a:schemeClr>
              </a:solidFill>
            </a:rPr>
            <a:t>Long-term financial strategies</a:t>
          </a:r>
          <a:endParaRPr lang="en-US" sz="1400" b="1" kern="1200" dirty="0">
            <a:solidFill>
              <a:schemeClr val="accent3">
                <a:lumMod val="50000"/>
              </a:schemeClr>
            </a:solidFill>
          </a:endParaRPr>
        </a:p>
      </dsp:txBody>
      <dsp:txXfrm>
        <a:off x="4173499" y="1098662"/>
        <a:ext cx="1269468" cy="934575"/>
      </dsp:txXfrm>
    </dsp:sp>
    <dsp:sp modelId="{E4D8AC8B-85B9-46B0-ABDC-C69BB289DD61}">
      <dsp:nvSpPr>
        <dsp:cNvPr id="0" name=""/>
        <dsp:cNvSpPr/>
      </dsp:nvSpPr>
      <dsp:spPr>
        <a:xfrm>
          <a:off x="5494604" y="1068037"/>
          <a:ext cx="1330718" cy="995825"/>
        </a:xfrm>
        <a:prstGeom prst="roundRect">
          <a:avLst>
            <a:gd name="adj" fmla="val 10500"/>
          </a:avLst>
        </a:prstGeom>
        <a:solidFill>
          <a:schemeClr val="accent3">
            <a:lumMod val="40000"/>
            <a:lumOff val="60000"/>
            <a:alpha val="90000"/>
          </a:schemeClr>
        </a:solidFill>
        <a:ln w="25400" cap="flat" cmpd="sng" algn="ctr">
          <a:solidFill>
            <a:srgbClr val="AFBE24"/>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ZA" sz="1400" b="1" kern="1200" dirty="0">
              <a:solidFill>
                <a:schemeClr val="accent3">
                  <a:lumMod val="50000"/>
                </a:schemeClr>
              </a:solidFill>
            </a:rPr>
            <a:t>Off balance sheet arrangements</a:t>
          </a:r>
          <a:endParaRPr lang="en-US" sz="1400" b="1" kern="1200" dirty="0">
            <a:solidFill>
              <a:schemeClr val="accent3">
                <a:lumMod val="50000"/>
              </a:schemeClr>
            </a:solidFill>
          </a:endParaRPr>
        </a:p>
      </dsp:txBody>
      <dsp:txXfrm>
        <a:off x="5525229" y="1098662"/>
        <a:ext cx="1269468" cy="934575"/>
      </dsp:txXfrm>
    </dsp:sp>
    <dsp:sp modelId="{BA34DC6A-6A0A-434E-BDD1-317859A258DA}">
      <dsp:nvSpPr>
        <dsp:cNvPr id="0" name=""/>
        <dsp:cNvSpPr/>
      </dsp:nvSpPr>
      <dsp:spPr>
        <a:xfrm>
          <a:off x="6846334" y="1068037"/>
          <a:ext cx="1330718" cy="995825"/>
        </a:xfrm>
        <a:prstGeom prst="roundRect">
          <a:avLst>
            <a:gd name="adj" fmla="val 10500"/>
          </a:avLst>
        </a:prstGeom>
        <a:solidFill>
          <a:schemeClr val="accent3">
            <a:lumMod val="40000"/>
            <a:lumOff val="60000"/>
            <a:alpha val="90000"/>
          </a:schemeClr>
        </a:solidFill>
        <a:ln w="25400" cap="flat" cmpd="sng" algn="ctr">
          <a:solidFill>
            <a:srgbClr val="AFBE24"/>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ZA" sz="1400" b="1" kern="1200" dirty="0">
              <a:solidFill>
                <a:schemeClr val="accent3">
                  <a:lumMod val="50000"/>
                </a:schemeClr>
              </a:solidFill>
            </a:rPr>
            <a:t>Risk management and mitigation strategy</a:t>
          </a:r>
          <a:endParaRPr lang="en-US" sz="1400" b="1" kern="1200" dirty="0">
            <a:solidFill>
              <a:schemeClr val="accent3">
                <a:lumMod val="50000"/>
              </a:schemeClr>
            </a:solidFill>
          </a:endParaRPr>
        </a:p>
      </dsp:txBody>
      <dsp:txXfrm>
        <a:off x="6876959" y="1098662"/>
        <a:ext cx="1269468" cy="9345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DF525-9832-46B9-9C42-50C79197BAA2}">
      <dsp:nvSpPr>
        <dsp:cNvPr id="0" name=""/>
        <dsp:cNvSpPr/>
      </dsp:nvSpPr>
      <dsp:spPr>
        <a:xfrm>
          <a:off x="0" y="0"/>
          <a:ext cx="8525257" cy="2134837"/>
        </a:xfrm>
        <a:prstGeom prst="roundRect">
          <a:avLst>
            <a:gd name="adj" fmla="val 8500"/>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1317965" numCol="1" spcCol="1270" anchor="t" anchorCtr="0">
          <a:noAutofit/>
        </a:bodyPr>
        <a:lstStyle/>
        <a:p>
          <a:pPr lvl="0" algn="l" defTabSz="800100" rtl="0">
            <a:lnSpc>
              <a:spcPct val="90000"/>
            </a:lnSpc>
            <a:spcBef>
              <a:spcPct val="0"/>
            </a:spcBef>
            <a:spcAft>
              <a:spcPct val="35000"/>
            </a:spcAft>
          </a:pPr>
          <a:r>
            <a:rPr lang="en-ZA" sz="1800" b="1" kern="1200" dirty="0"/>
            <a:t>The Capital Funding section of the BEPP should be enhanced to include detail on:</a:t>
          </a:r>
        </a:p>
        <a:p>
          <a:pPr lvl="0" algn="l" defTabSz="800100" rtl="0">
            <a:lnSpc>
              <a:spcPct val="90000"/>
            </a:lnSpc>
            <a:spcBef>
              <a:spcPct val="0"/>
            </a:spcBef>
            <a:spcAft>
              <a:spcPct val="35000"/>
            </a:spcAft>
          </a:pPr>
          <a:r>
            <a:rPr lang="en-ZA" sz="1600" b="1" i="1" kern="1200" dirty="0"/>
            <a:t>These requirements should also be detailed in the National Treasury BEPP Guidance Note</a:t>
          </a:r>
        </a:p>
        <a:p>
          <a:pPr lvl="0" algn="l" defTabSz="800100" rtl="0">
            <a:lnSpc>
              <a:spcPct val="90000"/>
            </a:lnSpc>
            <a:spcBef>
              <a:spcPct val="0"/>
            </a:spcBef>
            <a:spcAft>
              <a:spcPct val="35000"/>
            </a:spcAft>
          </a:pPr>
          <a:r>
            <a:rPr lang="en-ZA" sz="1600" b="1" i="1" kern="1200" dirty="0"/>
            <a:t> </a:t>
          </a:r>
          <a:endParaRPr lang="en-US" sz="1600" b="1" kern="1200" dirty="0"/>
        </a:p>
      </dsp:txBody>
      <dsp:txXfrm>
        <a:off x="53148" y="53148"/>
        <a:ext cx="8418961" cy="2028541"/>
      </dsp:txXfrm>
    </dsp:sp>
    <dsp:sp modelId="{89FF094C-8239-41D7-A100-F3C998627CE4}">
      <dsp:nvSpPr>
        <dsp:cNvPr id="0" name=""/>
        <dsp:cNvSpPr/>
      </dsp:nvSpPr>
      <dsp:spPr>
        <a:xfrm>
          <a:off x="176843" y="845164"/>
          <a:ext cx="1330718" cy="1040163"/>
        </a:xfrm>
        <a:prstGeom prst="roundRect">
          <a:avLst>
            <a:gd name="adj" fmla="val 10500"/>
          </a:avLst>
        </a:prstGeom>
        <a:solidFill>
          <a:schemeClr val="accent3">
            <a:lumMod val="40000"/>
            <a:lumOff val="60000"/>
            <a:alpha val="90000"/>
          </a:schemeClr>
        </a:solidFill>
        <a:ln w="25400" cap="flat" cmpd="sng" algn="ctr">
          <a:solidFill>
            <a:srgbClr val="AFBE24"/>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ZA" sz="1400" b="1" kern="1200" dirty="0" smtClean="0">
              <a:solidFill>
                <a:schemeClr val="accent3">
                  <a:lumMod val="50000"/>
                </a:schemeClr>
              </a:solidFill>
            </a:rPr>
            <a:t>Stage in the life-cycle of the project  </a:t>
          </a:r>
          <a:endParaRPr lang="en-US" sz="1400" b="1" kern="1200" dirty="0">
            <a:solidFill>
              <a:schemeClr val="accent3">
                <a:lumMod val="50000"/>
              </a:schemeClr>
            </a:solidFill>
          </a:endParaRPr>
        </a:p>
      </dsp:txBody>
      <dsp:txXfrm>
        <a:off x="208832" y="877153"/>
        <a:ext cx="1266740" cy="976185"/>
      </dsp:txXfrm>
    </dsp:sp>
    <dsp:sp modelId="{9B0B7651-FBE1-477F-BF29-3FD449B16E56}">
      <dsp:nvSpPr>
        <dsp:cNvPr id="0" name=""/>
        <dsp:cNvSpPr/>
      </dsp:nvSpPr>
      <dsp:spPr>
        <a:xfrm>
          <a:off x="1528573" y="845164"/>
          <a:ext cx="1330718" cy="1040163"/>
        </a:xfrm>
        <a:prstGeom prst="roundRect">
          <a:avLst>
            <a:gd name="adj" fmla="val 10500"/>
          </a:avLst>
        </a:prstGeom>
        <a:solidFill>
          <a:schemeClr val="accent3">
            <a:lumMod val="40000"/>
            <a:lumOff val="60000"/>
            <a:alpha val="90000"/>
          </a:schemeClr>
        </a:solidFill>
        <a:ln w="25400" cap="flat" cmpd="sng" algn="ctr">
          <a:solidFill>
            <a:srgbClr val="AFBE24"/>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ZA" sz="1400" b="1" kern="1200" dirty="0">
              <a:solidFill>
                <a:schemeClr val="accent3">
                  <a:lumMod val="50000"/>
                </a:schemeClr>
              </a:solidFill>
            </a:rPr>
            <a:t>Alternative funding sources </a:t>
          </a:r>
          <a:endParaRPr lang="en-US" sz="1400" b="1" kern="1200" dirty="0">
            <a:solidFill>
              <a:schemeClr val="accent3">
                <a:lumMod val="50000"/>
              </a:schemeClr>
            </a:solidFill>
          </a:endParaRPr>
        </a:p>
      </dsp:txBody>
      <dsp:txXfrm>
        <a:off x="1560562" y="877153"/>
        <a:ext cx="1266740" cy="976185"/>
      </dsp:txXfrm>
    </dsp:sp>
    <dsp:sp modelId="{98546362-9B42-4395-A9DA-351343B95297}">
      <dsp:nvSpPr>
        <dsp:cNvPr id="0" name=""/>
        <dsp:cNvSpPr/>
      </dsp:nvSpPr>
      <dsp:spPr>
        <a:xfrm>
          <a:off x="2880303" y="845164"/>
          <a:ext cx="1330718" cy="1040163"/>
        </a:xfrm>
        <a:prstGeom prst="roundRect">
          <a:avLst>
            <a:gd name="adj" fmla="val 10500"/>
          </a:avLst>
        </a:prstGeom>
        <a:solidFill>
          <a:schemeClr val="accent3">
            <a:lumMod val="40000"/>
            <a:lumOff val="60000"/>
            <a:alpha val="90000"/>
          </a:schemeClr>
        </a:solidFill>
        <a:ln w="25400" cap="flat" cmpd="sng" algn="ctr">
          <a:solidFill>
            <a:srgbClr val="AFBE24"/>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ZA" sz="1400" b="1" kern="1200" dirty="0">
              <a:solidFill>
                <a:schemeClr val="accent3">
                  <a:lumMod val="50000"/>
                </a:schemeClr>
              </a:solidFill>
            </a:rPr>
            <a:t>Status:  Financial closure</a:t>
          </a:r>
          <a:endParaRPr lang="en-US" sz="1400" b="1" kern="1200" dirty="0">
            <a:solidFill>
              <a:schemeClr val="accent3">
                <a:lumMod val="50000"/>
              </a:schemeClr>
            </a:solidFill>
          </a:endParaRPr>
        </a:p>
      </dsp:txBody>
      <dsp:txXfrm>
        <a:off x="2912292" y="877153"/>
        <a:ext cx="1266740" cy="976185"/>
      </dsp:txXfrm>
    </dsp:sp>
    <dsp:sp modelId="{E4D8AC8B-85B9-46B0-ABDC-C69BB289DD61}">
      <dsp:nvSpPr>
        <dsp:cNvPr id="0" name=""/>
        <dsp:cNvSpPr/>
      </dsp:nvSpPr>
      <dsp:spPr>
        <a:xfrm>
          <a:off x="4232033" y="845164"/>
          <a:ext cx="1330718" cy="1040163"/>
        </a:xfrm>
        <a:prstGeom prst="roundRect">
          <a:avLst>
            <a:gd name="adj" fmla="val 10500"/>
          </a:avLst>
        </a:prstGeom>
        <a:solidFill>
          <a:schemeClr val="accent3">
            <a:lumMod val="40000"/>
            <a:lumOff val="60000"/>
            <a:alpha val="90000"/>
          </a:schemeClr>
        </a:solidFill>
        <a:ln w="25400" cap="flat" cmpd="sng" algn="ctr">
          <a:solidFill>
            <a:srgbClr val="AFBE24"/>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ZA" sz="1400" b="1" kern="1200" dirty="0">
              <a:solidFill>
                <a:schemeClr val="accent3">
                  <a:lumMod val="50000"/>
                </a:schemeClr>
              </a:solidFill>
            </a:rPr>
            <a:t>“Unfunded” projects</a:t>
          </a:r>
          <a:endParaRPr lang="en-US" sz="1400" b="1" kern="1200" dirty="0">
            <a:solidFill>
              <a:schemeClr val="accent3">
                <a:lumMod val="50000"/>
              </a:schemeClr>
            </a:solidFill>
          </a:endParaRPr>
        </a:p>
      </dsp:txBody>
      <dsp:txXfrm>
        <a:off x="4264022" y="877153"/>
        <a:ext cx="1266740" cy="976185"/>
      </dsp:txXfrm>
    </dsp:sp>
    <dsp:sp modelId="{BA34DC6A-6A0A-434E-BDD1-317859A258DA}">
      <dsp:nvSpPr>
        <dsp:cNvPr id="0" name=""/>
        <dsp:cNvSpPr/>
      </dsp:nvSpPr>
      <dsp:spPr>
        <a:xfrm>
          <a:off x="5583762" y="845164"/>
          <a:ext cx="1330718" cy="1040163"/>
        </a:xfrm>
        <a:prstGeom prst="roundRect">
          <a:avLst>
            <a:gd name="adj" fmla="val 10500"/>
          </a:avLst>
        </a:prstGeom>
        <a:solidFill>
          <a:schemeClr val="accent3">
            <a:lumMod val="40000"/>
            <a:lumOff val="60000"/>
            <a:alpha val="90000"/>
          </a:schemeClr>
        </a:solidFill>
        <a:ln w="25400" cap="flat" cmpd="sng" algn="ctr">
          <a:solidFill>
            <a:srgbClr val="AFBE24"/>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ZA" sz="1400" b="1" kern="1200" dirty="0">
              <a:solidFill>
                <a:schemeClr val="accent3">
                  <a:lumMod val="50000"/>
                </a:schemeClr>
              </a:solidFill>
            </a:rPr>
            <a:t>Next steps: “Unfunded” projects</a:t>
          </a:r>
          <a:endParaRPr lang="en-US" sz="1400" b="1" kern="1200" dirty="0">
            <a:solidFill>
              <a:schemeClr val="accent3">
                <a:lumMod val="50000"/>
              </a:schemeClr>
            </a:solidFill>
          </a:endParaRPr>
        </a:p>
      </dsp:txBody>
      <dsp:txXfrm>
        <a:off x="5615751" y="877153"/>
        <a:ext cx="1266740" cy="976185"/>
      </dsp:txXfrm>
    </dsp:sp>
    <dsp:sp modelId="{DD43559D-05E7-40A2-95BC-FBF4138BF907}">
      <dsp:nvSpPr>
        <dsp:cNvPr id="0" name=""/>
        <dsp:cNvSpPr/>
      </dsp:nvSpPr>
      <dsp:spPr>
        <a:xfrm>
          <a:off x="6898458" y="831292"/>
          <a:ext cx="1330718" cy="1058857"/>
        </a:xfrm>
        <a:prstGeom prst="roundRect">
          <a:avLst>
            <a:gd name="adj" fmla="val 10500"/>
          </a:avLst>
        </a:prstGeom>
        <a:solidFill>
          <a:schemeClr val="accent3">
            <a:lumMod val="40000"/>
            <a:lumOff val="60000"/>
            <a:alpha val="90000"/>
          </a:schemeClr>
        </a:solidFill>
        <a:ln w="25400" cap="flat" cmpd="sng" algn="ctr">
          <a:solidFill>
            <a:srgbClr val="AFBE24"/>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a:solidFill>
                <a:schemeClr val="accent3">
                  <a:lumMod val="50000"/>
                </a:schemeClr>
              </a:solidFill>
            </a:rPr>
            <a:t>Status: project pipeline</a:t>
          </a:r>
        </a:p>
      </dsp:txBody>
      <dsp:txXfrm>
        <a:off x="6931022" y="863856"/>
        <a:ext cx="1265590" cy="9937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D1FD4-1580-49D2-90B0-8113FAD44E98}">
      <dsp:nvSpPr>
        <dsp:cNvPr id="0" name=""/>
        <dsp:cNvSpPr/>
      </dsp:nvSpPr>
      <dsp:spPr>
        <a:xfrm rot="5400000">
          <a:off x="-222429" y="225592"/>
          <a:ext cx="1482862" cy="1038004"/>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solidFill>
                <a:srgbClr val="774407"/>
              </a:solidFill>
            </a:rPr>
            <a:t>Progress to date</a:t>
          </a:r>
        </a:p>
      </dsp:txBody>
      <dsp:txXfrm rot="-5400000">
        <a:off x="0" y="522165"/>
        <a:ext cx="1038004" cy="444858"/>
      </dsp:txXfrm>
    </dsp:sp>
    <dsp:sp modelId="{7C8480F0-AF3E-46E6-8E07-E1EAA9D057C1}">
      <dsp:nvSpPr>
        <dsp:cNvPr id="0" name=""/>
        <dsp:cNvSpPr/>
      </dsp:nvSpPr>
      <dsp:spPr>
        <a:xfrm rot="5400000">
          <a:off x="3999218" y="-2958050"/>
          <a:ext cx="964367" cy="6886795"/>
        </a:xfrm>
        <a:prstGeom prst="round2SameRect">
          <a:avLst/>
        </a:prstGeom>
        <a:solidFill>
          <a:srgbClr val="AFBE24">
            <a:alpha val="90000"/>
          </a:srgb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artDeco"/>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ZA" sz="1600" kern="1200" dirty="0"/>
            <a:t>The Built Environment Performance Plans (BEPPs) are now in the third cycle since the inception of the City Support Programme (CSP). </a:t>
          </a:r>
          <a:endParaRPr lang="en-US" sz="1600" kern="1200" dirty="0"/>
        </a:p>
        <a:p>
          <a:pPr marL="171450" lvl="1" indent="-171450" algn="l" defTabSz="711200">
            <a:lnSpc>
              <a:spcPct val="90000"/>
            </a:lnSpc>
            <a:spcBef>
              <a:spcPct val="0"/>
            </a:spcBef>
            <a:spcAft>
              <a:spcPct val="15000"/>
            </a:spcAft>
            <a:buChar char="••"/>
          </a:pPr>
          <a:r>
            <a:rPr lang="en-ZA" sz="1600" kern="1200" dirty="0"/>
            <a:t>Cities have made remarkable improvements in the articulation of strategic objectives and have provided a range of approaches to realise these goals.</a:t>
          </a:r>
          <a:endParaRPr lang="en-US" sz="1600" kern="1200" dirty="0"/>
        </a:p>
      </dsp:txBody>
      <dsp:txXfrm rot="-5400000">
        <a:off x="1038005" y="50240"/>
        <a:ext cx="6839718" cy="870213"/>
      </dsp:txXfrm>
    </dsp:sp>
    <dsp:sp modelId="{31E8A585-63C1-438B-BC00-27A093557BDB}">
      <dsp:nvSpPr>
        <dsp:cNvPr id="0" name=""/>
        <dsp:cNvSpPr/>
      </dsp:nvSpPr>
      <dsp:spPr>
        <a:xfrm rot="5400000">
          <a:off x="-222429" y="1512997"/>
          <a:ext cx="1482862" cy="1038004"/>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solidFill>
                <a:srgbClr val="6F4007"/>
              </a:solidFill>
            </a:rPr>
            <a:t>Financial closure?</a:t>
          </a:r>
        </a:p>
      </dsp:txBody>
      <dsp:txXfrm rot="-5400000">
        <a:off x="0" y="1809570"/>
        <a:ext cx="1038004" cy="444858"/>
      </dsp:txXfrm>
    </dsp:sp>
    <dsp:sp modelId="{240F5D23-63AE-41D8-8607-0235C11E7C64}">
      <dsp:nvSpPr>
        <dsp:cNvPr id="0" name=""/>
        <dsp:cNvSpPr/>
      </dsp:nvSpPr>
      <dsp:spPr>
        <a:xfrm rot="5400000">
          <a:off x="3999471" y="-1670898"/>
          <a:ext cx="963860" cy="6886795"/>
        </a:xfrm>
        <a:prstGeom prst="round2SameRect">
          <a:avLst/>
        </a:prstGeom>
        <a:solidFill>
          <a:srgbClr val="AFBE24">
            <a:alpha val="90000"/>
          </a:srgb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artDeco"/>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ZA" sz="1600" kern="1200" dirty="0"/>
            <a:t>However, the extents to which these plans have achieved financial closure at programme and project level remains a concern. </a:t>
          </a:r>
          <a:endParaRPr lang="en-US" sz="1600" kern="1200" dirty="0"/>
        </a:p>
        <a:p>
          <a:pPr marL="171450" lvl="1" indent="-171450" algn="l" defTabSz="711200">
            <a:lnSpc>
              <a:spcPct val="90000"/>
            </a:lnSpc>
            <a:spcBef>
              <a:spcPct val="0"/>
            </a:spcBef>
            <a:spcAft>
              <a:spcPct val="15000"/>
            </a:spcAft>
            <a:buChar char="••"/>
          </a:pPr>
          <a:r>
            <a:rPr lang="en-ZA" sz="1600" kern="1200" dirty="0"/>
            <a:t>A review of the BEPPs is required to test if the resources are likely to match the ambitions. </a:t>
          </a:r>
          <a:endParaRPr lang="en-US" sz="1600" kern="1200" dirty="0"/>
        </a:p>
      </dsp:txBody>
      <dsp:txXfrm rot="-5400000">
        <a:off x="1038004" y="1337621"/>
        <a:ext cx="6839743" cy="869756"/>
      </dsp:txXfrm>
    </dsp:sp>
    <dsp:sp modelId="{496678AE-0D92-4E7B-9245-6BE0E2A745F6}">
      <dsp:nvSpPr>
        <dsp:cNvPr id="0" name=""/>
        <dsp:cNvSpPr/>
      </dsp:nvSpPr>
      <dsp:spPr>
        <a:xfrm rot="5400000">
          <a:off x="-222429" y="2800403"/>
          <a:ext cx="1482862" cy="1038004"/>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solidFill>
                <a:srgbClr val="734207"/>
              </a:solidFill>
            </a:rPr>
            <a:t>Achieving catalytic goals</a:t>
          </a:r>
        </a:p>
      </dsp:txBody>
      <dsp:txXfrm rot="-5400000">
        <a:off x="0" y="3096976"/>
        <a:ext cx="1038004" cy="444858"/>
      </dsp:txXfrm>
    </dsp:sp>
    <dsp:sp modelId="{DB389DDF-03DA-4929-AB5B-B898CE29F646}">
      <dsp:nvSpPr>
        <dsp:cNvPr id="0" name=""/>
        <dsp:cNvSpPr/>
      </dsp:nvSpPr>
      <dsp:spPr>
        <a:xfrm rot="5400000">
          <a:off x="3999471" y="-383493"/>
          <a:ext cx="963860" cy="6886795"/>
        </a:xfrm>
        <a:prstGeom prst="round2SameRect">
          <a:avLst/>
        </a:prstGeom>
        <a:solidFill>
          <a:srgbClr val="AFBE24">
            <a:alpha val="90000"/>
          </a:srgbClr>
        </a:solidFill>
        <a:ln w="9525" cap="flat" cmpd="sng" algn="ctr">
          <a:solidFill>
            <a:srgbClr val="AFBE24"/>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ZA" sz="1600" kern="1200" dirty="0"/>
            <a:t>This is part of the process of moving the system into the implementation phase and supporting the Cities to prioritise catalytic projects for project packaging and financing</a:t>
          </a:r>
          <a:endParaRPr lang="en-US" sz="1600" kern="1200" dirty="0"/>
        </a:p>
      </dsp:txBody>
      <dsp:txXfrm rot="-5400000">
        <a:off x="1038004" y="2625026"/>
        <a:ext cx="6839743" cy="869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7E9F3-A01D-40E6-A354-ACCDE01A0101}">
      <dsp:nvSpPr>
        <dsp:cNvPr id="0" name=""/>
        <dsp:cNvSpPr/>
      </dsp:nvSpPr>
      <dsp:spPr>
        <a:xfrm>
          <a:off x="1741" y="0"/>
          <a:ext cx="2411959" cy="5168315"/>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prst="convex"/>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ZA" sz="2000" b="0" kern="1200" dirty="0">
              <a:solidFill>
                <a:schemeClr val="bg1"/>
              </a:solidFill>
            </a:rPr>
            <a:t>Assessment of the Capital Funding and financial information contained in each of the current BEPPs</a:t>
          </a:r>
        </a:p>
        <a:p>
          <a:pPr lvl="0" algn="ctr" defTabSz="889000" rtl="0">
            <a:lnSpc>
              <a:spcPct val="90000"/>
            </a:lnSpc>
            <a:spcBef>
              <a:spcPct val="0"/>
            </a:spcBef>
            <a:spcAft>
              <a:spcPct val="35000"/>
            </a:spcAft>
          </a:pPr>
          <a:r>
            <a:rPr lang="en-ZA" sz="2000" b="0" i="1" kern="1200" dirty="0">
              <a:solidFill>
                <a:schemeClr val="bg1"/>
              </a:solidFill>
            </a:rPr>
            <a:t>* (information that would attract funders and private investors to invest in the BEPP Project pipeline)</a:t>
          </a:r>
          <a:endParaRPr lang="en-US" sz="2000" i="1" kern="1200" dirty="0">
            <a:solidFill>
              <a:schemeClr val="bg1"/>
            </a:solidFill>
          </a:endParaRPr>
        </a:p>
      </dsp:txBody>
      <dsp:txXfrm>
        <a:off x="72385" y="70644"/>
        <a:ext cx="2270671" cy="5027027"/>
      </dsp:txXfrm>
    </dsp:sp>
    <dsp:sp modelId="{CEFFE647-7801-40BA-8A08-F033B31CB9A4}">
      <dsp:nvSpPr>
        <dsp:cNvPr id="0" name=""/>
        <dsp:cNvSpPr/>
      </dsp:nvSpPr>
      <dsp:spPr>
        <a:xfrm>
          <a:off x="2603536" y="2348761"/>
          <a:ext cx="402451" cy="470792"/>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a:off x="2603536" y="2442919"/>
        <a:ext cx="281716" cy="282476"/>
      </dsp:txXfrm>
    </dsp:sp>
    <dsp:sp modelId="{87138F6F-F1DF-49B8-B9E8-0FAB838784F8}">
      <dsp:nvSpPr>
        <dsp:cNvPr id="0" name=""/>
        <dsp:cNvSpPr/>
      </dsp:nvSpPr>
      <dsp:spPr>
        <a:xfrm>
          <a:off x="3173043" y="0"/>
          <a:ext cx="2284750" cy="5168315"/>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ZA" sz="2000" b="0" kern="1200" dirty="0">
              <a:solidFill>
                <a:schemeClr val="accent6">
                  <a:lumMod val="50000"/>
                </a:schemeClr>
              </a:solidFill>
            </a:rPr>
            <a:t>Recommendations  on key information which should be reflected in the 2017/18 BEPPs </a:t>
          </a:r>
        </a:p>
        <a:p>
          <a:pPr lvl="0" algn="ctr" defTabSz="889000" rtl="0">
            <a:lnSpc>
              <a:spcPct val="90000"/>
            </a:lnSpc>
            <a:spcBef>
              <a:spcPct val="0"/>
            </a:spcBef>
            <a:spcAft>
              <a:spcPct val="35000"/>
            </a:spcAft>
          </a:pPr>
          <a:r>
            <a:rPr lang="en-ZA" sz="2000" b="0" i="1" kern="1200" dirty="0">
              <a:solidFill>
                <a:schemeClr val="accent6">
                  <a:lumMod val="50000"/>
                </a:schemeClr>
              </a:solidFill>
            </a:rPr>
            <a:t>* (to improve the financial closure of the BEPP); and</a:t>
          </a:r>
        </a:p>
        <a:p>
          <a:pPr lvl="0" algn="ctr" defTabSz="889000" rtl="0">
            <a:lnSpc>
              <a:spcPct val="90000"/>
            </a:lnSpc>
            <a:spcBef>
              <a:spcPct val="0"/>
            </a:spcBef>
            <a:spcAft>
              <a:spcPct val="35000"/>
            </a:spcAft>
          </a:pPr>
          <a:r>
            <a:rPr lang="en-ZA" sz="2000" b="0" i="1" kern="1200" dirty="0">
              <a:solidFill>
                <a:schemeClr val="accent6">
                  <a:lumMod val="50000"/>
                </a:schemeClr>
              </a:solidFill>
            </a:rPr>
            <a:t>* (to be financeable and bankable)</a:t>
          </a:r>
          <a:endParaRPr lang="en-US" sz="2000" b="0" i="1" kern="1200" dirty="0">
            <a:solidFill>
              <a:schemeClr val="accent6">
                <a:lumMod val="50000"/>
              </a:schemeClr>
            </a:solidFill>
          </a:endParaRPr>
        </a:p>
      </dsp:txBody>
      <dsp:txXfrm>
        <a:off x="3239961" y="66918"/>
        <a:ext cx="2150914" cy="5034479"/>
      </dsp:txXfrm>
    </dsp:sp>
    <dsp:sp modelId="{CB375AD2-B4F8-4132-9B81-54C31830F4C1}">
      <dsp:nvSpPr>
        <dsp:cNvPr id="0" name=""/>
        <dsp:cNvSpPr/>
      </dsp:nvSpPr>
      <dsp:spPr>
        <a:xfrm>
          <a:off x="5647629" y="2348761"/>
          <a:ext cx="402451" cy="470792"/>
        </a:xfrm>
        <a:prstGeom prst="rightArrow">
          <a:avLst>
            <a:gd name="adj1" fmla="val 60000"/>
            <a:gd name="adj2" fmla="val 5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a:off x="5647629" y="2442919"/>
        <a:ext cx="281716" cy="282476"/>
      </dsp:txXfrm>
    </dsp:sp>
    <dsp:sp modelId="{3BF8712E-4612-4687-A3E8-485D148DC7FB}">
      <dsp:nvSpPr>
        <dsp:cNvPr id="0" name=""/>
        <dsp:cNvSpPr/>
      </dsp:nvSpPr>
      <dsp:spPr>
        <a:xfrm>
          <a:off x="6217137" y="0"/>
          <a:ext cx="2169121" cy="5168315"/>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solidFill>
                <a:schemeClr val="accent6">
                  <a:lumMod val="75000"/>
                </a:schemeClr>
              </a:solidFill>
            </a:rPr>
            <a:t>Rating of Quality of current BEPPs</a:t>
          </a:r>
        </a:p>
      </dsp:txBody>
      <dsp:txXfrm>
        <a:off x="6280668" y="63531"/>
        <a:ext cx="2042059" cy="50412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B46E5-5323-4DC4-9644-1172A35BE9D9}">
      <dsp:nvSpPr>
        <dsp:cNvPr id="0" name=""/>
        <dsp:cNvSpPr/>
      </dsp:nvSpPr>
      <dsp:spPr>
        <a:xfrm rot="5400000">
          <a:off x="4670549" y="-1398252"/>
          <a:ext cx="2051774" cy="5361351"/>
        </a:xfrm>
        <a:prstGeom prst="round2SameRect">
          <a:avLst/>
        </a:prstGeom>
        <a:solidFill>
          <a:srgbClr val="92D050">
            <a:alpha val="90000"/>
          </a:srgbClr>
        </a:solidFill>
        <a:ln w="25400" cap="flat" cmpd="sng" algn="ctr">
          <a:solidFill>
            <a:srgbClr val="9BBB59">
              <a:alpha val="90000"/>
              <a:tint val="40000"/>
              <a:hueOff val="0"/>
              <a:satOff val="0"/>
              <a:lumOff val="0"/>
              <a:alphaOff val="0"/>
            </a:srgbClr>
          </a:solid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rtl="0">
            <a:lnSpc>
              <a:spcPct val="90000"/>
            </a:lnSpc>
            <a:spcBef>
              <a:spcPct val="0"/>
            </a:spcBef>
            <a:spcAft>
              <a:spcPct val="15000"/>
            </a:spcAft>
            <a:buChar char="••"/>
          </a:pPr>
          <a:r>
            <a:rPr lang="en-US" sz="1600" b="0" kern="1200" dirty="0">
              <a:solidFill>
                <a:prstClr val="black">
                  <a:hueOff val="0"/>
                  <a:satOff val="0"/>
                  <a:lumOff val="0"/>
                  <a:alphaOff val="0"/>
                </a:prstClr>
              </a:solidFill>
              <a:latin typeface="Calibri"/>
              <a:ea typeface="+mn-ea"/>
              <a:cs typeface="+mn-cs"/>
            </a:rPr>
            <a:t>Underpinned by sound financial and market information, which means it’s able to generate enough cash flows to service the financing and still be profitable</a:t>
          </a:r>
        </a:p>
        <a:p>
          <a:pPr marL="171450" lvl="1" indent="-171450" algn="just" defTabSz="711200" rtl="0">
            <a:lnSpc>
              <a:spcPct val="90000"/>
            </a:lnSpc>
            <a:spcBef>
              <a:spcPct val="0"/>
            </a:spcBef>
            <a:spcAft>
              <a:spcPct val="15000"/>
            </a:spcAft>
            <a:buChar char="••"/>
          </a:pPr>
          <a:r>
            <a:rPr lang="en-US" sz="1600" b="0" kern="1200" dirty="0">
              <a:solidFill>
                <a:prstClr val="black">
                  <a:hueOff val="0"/>
                  <a:satOff val="0"/>
                  <a:lumOff val="0"/>
                  <a:alphaOff val="0"/>
                </a:prstClr>
              </a:solidFill>
              <a:latin typeface="Calibri"/>
              <a:ea typeface="+mn-ea"/>
              <a:cs typeface="+mn-cs"/>
            </a:rPr>
            <a:t>Underpinned by sound technical and institutional arrangements which gives it longevity and sustainability</a:t>
          </a:r>
        </a:p>
      </dsp:txBody>
      <dsp:txXfrm rot="-5400000">
        <a:off x="3015761" y="356695"/>
        <a:ext cx="5261192" cy="1851456"/>
      </dsp:txXfrm>
    </dsp:sp>
    <dsp:sp modelId="{91733838-D28A-4F68-8596-B4E38494640C}">
      <dsp:nvSpPr>
        <dsp:cNvPr id="0" name=""/>
        <dsp:cNvSpPr/>
      </dsp:nvSpPr>
      <dsp:spPr>
        <a:xfrm>
          <a:off x="0" y="64"/>
          <a:ext cx="3015760" cy="2564717"/>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prst="cross"/>
        </a:sp3d>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b="0" i="1" kern="1200" dirty="0"/>
            <a:t>Bankability</a:t>
          </a:r>
          <a:r>
            <a:rPr lang="en-US" sz="2600" b="0" kern="1200" dirty="0"/>
            <a:t> simply means </a:t>
          </a:r>
          <a:r>
            <a:rPr lang="en-US" sz="2600" b="0" i="1" kern="1200" dirty="0"/>
            <a:t>lenders are comfortable to lend money </a:t>
          </a:r>
          <a:r>
            <a:rPr lang="en-US" sz="2600" b="0" kern="1200" dirty="0"/>
            <a:t>to the project because it is:-</a:t>
          </a:r>
          <a:endParaRPr lang="en-US" sz="2600" kern="1200" dirty="0"/>
        </a:p>
      </dsp:txBody>
      <dsp:txXfrm>
        <a:off x="125199" y="125263"/>
        <a:ext cx="2765362" cy="2314319"/>
      </dsp:txXfrm>
    </dsp:sp>
    <dsp:sp modelId="{4F9AD311-F392-40CF-A040-D8FEAEFC129A}">
      <dsp:nvSpPr>
        <dsp:cNvPr id="0" name=""/>
        <dsp:cNvSpPr/>
      </dsp:nvSpPr>
      <dsp:spPr>
        <a:xfrm rot="5400000">
          <a:off x="4670549" y="1294701"/>
          <a:ext cx="2051774" cy="5361351"/>
        </a:xfrm>
        <a:prstGeom prst="round2SameRect">
          <a:avLst/>
        </a:prstGeom>
        <a:solidFill>
          <a:srgbClr val="92D050">
            <a:alpha val="90000"/>
          </a:srgbClr>
        </a:solidFill>
        <a:ln w="25400" cap="flat" cmpd="sng" algn="ctr">
          <a:solidFill>
            <a:srgbClr val="9BBB59">
              <a:alpha val="90000"/>
              <a:tint val="40000"/>
              <a:hueOff val="0"/>
              <a:satOff val="0"/>
              <a:lumOff val="0"/>
              <a:alphaOff val="0"/>
            </a:srgbClr>
          </a:solid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rtl="0">
            <a:lnSpc>
              <a:spcPct val="90000"/>
            </a:lnSpc>
            <a:spcBef>
              <a:spcPct val="0"/>
            </a:spcBef>
            <a:spcAft>
              <a:spcPct val="15000"/>
            </a:spcAft>
            <a:buChar char="••"/>
          </a:pPr>
          <a:r>
            <a:rPr lang="en-US" sz="1600" b="0" kern="1200" dirty="0">
              <a:solidFill>
                <a:prstClr val="black">
                  <a:hueOff val="0"/>
                  <a:satOff val="0"/>
                  <a:lumOff val="0"/>
                  <a:alphaOff val="0"/>
                </a:prstClr>
              </a:solidFill>
              <a:latin typeface="Calibri"/>
              <a:ea typeface="+mn-ea"/>
              <a:cs typeface="+mn-cs"/>
            </a:rPr>
            <a:t>Appropriately </a:t>
          </a:r>
          <a:r>
            <a:rPr lang="en-US" sz="1600" b="0" i="1" kern="1200" dirty="0">
              <a:solidFill>
                <a:prstClr val="black">
                  <a:hueOff val="0"/>
                  <a:satOff val="0"/>
                  <a:lumOff val="0"/>
                  <a:alphaOff val="0"/>
                </a:prstClr>
              </a:solidFill>
              <a:latin typeface="Calibri"/>
              <a:ea typeface="+mn-ea"/>
              <a:cs typeface="+mn-cs"/>
            </a:rPr>
            <a:t>formulated, designed and structured </a:t>
          </a:r>
          <a:r>
            <a:rPr lang="en-US" sz="1600" b="0" kern="1200" dirty="0">
              <a:solidFill>
                <a:prstClr val="black">
                  <a:hueOff val="0"/>
                  <a:satOff val="0"/>
                  <a:lumOff val="0"/>
                  <a:alphaOff val="0"/>
                </a:prstClr>
              </a:solidFill>
              <a:latin typeface="Calibri"/>
              <a:ea typeface="+mn-ea"/>
              <a:cs typeface="+mn-cs"/>
            </a:rPr>
            <a:t>plan for the infrastructure to be provided (e.g. as a PPP, Corporate, Project Finance or a hybrid– </a:t>
          </a:r>
          <a:r>
            <a:rPr lang="en-US" sz="1600" b="1" i="1" kern="1200" dirty="0">
              <a:solidFill>
                <a:prstClr val="black">
                  <a:hueOff val="0"/>
                  <a:satOff val="0"/>
                  <a:lumOff val="0"/>
                  <a:alphaOff val="0"/>
                </a:prstClr>
              </a:solidFill>
              <a:latin typeface="Calibri"/>
              <a:ea typeface="+mn-ea"/>
              <a:cs typeface="+mn-cs"/>
            </a:rPr>
            <a:t>Business Plan</a:t>
          </a:r>
        </a:p>
        <a:p>
          <a:pPr marL="171450" lvl="1" indent="-171450" algn="just" defTabSz="711200" rtl="0">
            <a:lnSpc>
              <a:spcPct val="90000"/>
            </a:lnSpc>
            <a:spcBef>
              <a:spcPct val="0"/>
            </a:spcBef>
            <a:spcAft>
              <a:spcPct val="15000"/>
            </a:spcAft>
            <a:buChar char="••"/>
          </a:pPr>
          <a:r>
            <a:rPr lang="en-US" sz="1600" b="0" kern="1200" dirty="0">
              <a:solidFill>
                <a:prstClr val="black">
                  <a:hueOff val="0"/>
                  <a:satOff val="0"/>
                  <a:lumOff val="0"/>
                  <a:alphaOff val="0"/>
                </a:prstClr>
              </a:solidFill>
              <a:latin typeface="Calibri"/>
              <a:ea typeface="+mn-ea"/>
              <a:cs typeface="+mn-cs"/>
            </a:rPr>
            <a:t>Sufficient </a:t>
          </a:r>
          <a:r>
            <a:rPr lang="en-US" sz="1600" b="0" i="1" kern="1200" dirty="0">
              <a:solidFill>
                <a:prstClr val="black">
                  <a:hueOff val="0"/>
                  <a:satOff val="0"/>
                  <a:lumOff val="0"/>
                  <a:alphaOff val="0"/>
                </a:prstClr>
              </a:solidFill>
              <a:latin typeface="Calibri"/>
              <a:ea typeface="+mn-ea"/>
              <a:cs typeface="+mn-cs"/>
            </a:rPr>
            <a:t>technical studies and investigations </a:t>
          </a:r>
          <a:r>
            <a:rPr lang="en-US" sz="1600" b="0" kern="1200" dirty="0">
              <a:solidFill>
                <a:prstClr val="black">
                  <a:hueOff val="0"/>
                  <a:satOff val="0"/>
                  <a:lumOff val="0"/>
                  <a:alphaOff val="0"/>
                </a:prstClr>
              </a:solidFill>
              <a:latin typeface="Calibri"/>
              <a:ea typeface="+mn-ea"/>
              <a:cs typeface="+mn-cs"/>
            </a:rPr>
            <a:t>to ensure accurate cost estimates and to address the project risks.  - </a:t>
          </a:r>
          <a:r>
            <a:rPr lang="en-US" sz="1600" b="1" i="1" kern="1200" dirty="0">
              <a:solidFill>
                <a:prstClr val="black">
                  <a:hueOff val="0"/>
                  <a:satOff val="0"/>
                  <a:lumOff val="0"/>
                  <a:alphaOff val="0"/>
                </a:prstClr>
              </a:solidFill>
              <a:latin typeface="Calibri"/>
              <a:ea typeface="+mn-ea"/>
              <a:cs typeface="+mn-cs"/>
            </a:rPr>
            <a:t>Pre-feasibility Studies/Concept Plans</a:t>
          </a:r>
        </a:p>
        <a:p>
          <a:pPr marL="171450" lvl="1" indent="-171450" algn="just" defTabSz="711200" rtl="0">
            <a:lnSpc>
              <a:spcPct val="90000"/>
            </a:lnSpc>
            <a:spcBef>
              <a:spcPct val="0"/>
            </a:spcBef>
            <a:spcAft>
              <a:spcPct val="15000"/>
            </a:spcAft>
            <a:buChar char="••"/>
          </a:pPr>
          <a:r>
            <a:rPr lang="en-US" sz="1600" b="0" kern="1200" dirty="0">
              <a:solidFill>
                <a:prstClr val="black">
                  <a:hueOff val="0"/>
                  <a:satOff val="0"/>
                  <a:lumOff val="0"/>
                  <a:alphaOff val="0"/>
                </a:prstClr>
              </a:solidFill>
              <a:latin typeface="Calibri"/>
              <a:ea typeface="+mn-ea"/>
              <a:cs typeface="+mn-cs"/>
            </a:rPr>
            <a:t>The project design and structure should address all the major </a:t>
          </a:r>
          <a:r>
            <a:rPr lang="en-US" sz="1600" b="0" i="1" kern="1200" dirty="0">
              <a:solidFill>
                <a:prstClr val="black">
                  <a:hueOff val="0"/>
                  <a:satOff val="0"/>
                  <a:lumOff val="0"/>
                  <a:alphaOff val="0"/>
                </a:prstClr>
              </a:solidFill>
              <a:latin typeface="Calibri"/>
              <a:ea typeface="+mn-ea"/>
              <a:cs typeface="+mn-cs"/>
            </a:rPr>
            <a:t>project risks </a:t>
          </a:r>
          <a:r>
            <a:rPr lang="en-US" sz="1600" b="0" kern="1200" dirty="0">
              <a:solidFill>
                <a:prstClr val="black">
                  <a:hueOff val="0"/>
                  <a:satOff val="0"/>
                  <a:lumOff val="0"/>
                  <a:alphaOff val="0"/>
                </a:prstClr>
              </a:solidFill>
              <a:latin typeface="Calibri"/>
              <a:ea typeface="+mn-ea"/>
              <a:cs typeface="+mn-cs"/>
            </a:rPr>
            <a:t>(with risks allocated to the parties most suitable to mitigate the risk). </a:t>
          </a:r>
          <a:r>
            <a:rPr lang="en-US" sz="1600" b="1" i="1" kern="1200" dirty="0">
              <a:solidFill>
                <a:prstClr val="black">
                  <a:hueOff val="0"/>
                  <a:satOff val="0"/>
                  <a:lumOff val="0"/>
                  <a:alphaOff val="0"/>
                </a:prstClr>
              </a:solidFill>
              <a:latin typeface="Calibri"/>
              <a:ea typeface="+mn-ea"/>
              <a:cs typeface="+mn-cs"/>
            </a:rPr>
            <a:t>Business Plan</a:t>
          </a:r>
        </a:p>
      </dsp:txBody>
      <dsp:txXfrm rot="-5400000">
        <a:off x="3015761" y="3049649"/>
        <a:ext cx="5261192" cy="1851456"/>
      </dsp:txXfrm>
    </dsp:sp>
    <dsp:sp modelId="{3D18332E-A9F2-47C7-A97D-F35EC31D2D07}">
      <dsp:nvSpPr>
        <dsp:cNvPr id="0" name=""/>
        <dsp:cNvSpPr/>
      </dsp:nvSpPr>
      <dsp:spPr>
        <a:xfrm>
          <a:off x="0" y="2693017"/>
          <a:ext cx="3015760" cy="2564717"/>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prst="convex"/>
        </a:sp3d>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b="0" kern="1200" dirty="0"/>
            <a:t>In order to do a </a:t>
          </a:r>
          <a:r>
            <a:rPr lang="en-US" sz="2600" b="1" kern="1200" dirty="0"/>
            <a:t>Bankability Assessment</a:t>
          </a:r>
          <a:r>
            <a:rPr lang="en-US" sz="2600" b="0" kern="1200" dirty="0"/>
            <a:t>, evidence of the following is required:-</a:t>
          </a:r>
          <a:endParaRPr lang="en-US" sz="2600" kern="1200" dirty="0"/>
        </a:p>
      </dsp:txBody>
      <dsp:txXfrm>
        <a:off x="125199" y="2818216"/>
        <a:ext cx="2765362" cy="23143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9F251-396E-4204-B28F-1B03A1A028D1}">
      <dsp:nvSpPr>
        <dsp:cNvPr id="0" name=""/>
        <dsp:cNvSpPr/>
      </dsp:nvSpPr>
      <dsp:spPr>
        <a:xfrm>
          <a:off x="0" y="31872"/>
          <a:ext cx="8388000" cy="454544"/>
        </a:xfrm>
        <a:prstGeom prst="roundRect">
          <a:avLst/>
        </a:prstGeom>
        <a:solidFill>
          <a:srgbClr val="D4711A"/>
        </a:solidFill>
        <a:ln w="25400" cap="flat" cmpd="sng" algn="ctr">
          <a:solidFill>
            <a:prstClr val="white">
              <a:hueOff val="0"/>
              <a:satOff val="0"/>
              <a:lumOff val="0"/>
              <a:alphaOff val="0"/>
            </a:prstClr>
          </a:solidFill>
          <a:prstDash val="solid"/>
        </a:ln>
        <a:effectLst>
          <a:innerShdw blurRad="63500" dist="50800" dir="18900000">
            <a:prstClr val="black">
              <a:alpha val="50000"/>
            </a:prstClr>
          </a:innerShdw>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ZA" sz="1900" b="0" kern="1200" dirty="0">
              <a:solidFill>
                <a:prstClr val="white"/>
              </a:solidFill>
              <a:latin typeface="Calibri"/>
              <a:ea typeface="+mn-ea"/>
              <a:cs typeface="+mn-cs"/>
            </a:rPr>
            <a:t>Economic</a:t>
          </a:r>
          <a:r>
            <a:rPr lang="en-ZA" sz="1900" b="0" kern="1200" dirty="0"/>
            <a:t> / Commercial viability</a:t>
          </a:r>
          <a:endParaRPr lang="en-US" sz="1900" kern="1200" dirty="0"/>
        </a:p>
      </dsp:txBody>
      <dsp:txXfrm>
        <a:off x="22189" y="54061"/>
        <a:ext cx="8343622" cy="410166"/>
      </dsp:txXfrm>
    </dsp:sp>
    <dsp:sp modelId="{1658186A-F7FD-42F9-A046-4287AEE7AFB7}">
      <dsp:nvSpPr>
        <dsp:cNvPr id="0" name=""/>
        <dsp:cNvSpPr/>
      </dsp:nvSpPr>
      <dsp:spPr>
        <a:xfrm>
          <a:off x="0" y="486417"/>
          <a:ext cx="8388000"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319"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ZA" sz="1600" kern="1200" dirty="0"/>
            <a:t>Long term sustainability of the market opportunity</a:t>
          </a:r>
          <a:endParaRPr lang="en-US" sz="1600" kern="1200" dirty="0"/>
        </a:p>
        <a:p>
          <a:pPr marL="171450" lvl="1" indent="-171450" algn="l" defTabSz="711200" rtl="0">
            <a:lnSpc>
              <a:spcPct val="90000"/>
            </a:lnSpc>
            <a:spcBef>
              <a:spcPct val="0"/>
            </a:spcBef>
            <a:spcAft>
              <a:spcPct val="20000"/>
            </a:spcAft>
            <a:buChar char="••"/>
          </a:pPr>
          <a:r>
            <a:rPr lang="en-ZA" sz="1600" kern="1200" dirty="0"/>
            <a:t>Positive development impacts</a:t>
          </a:r>
          <a:endParaRPr lang="en-US" sz="1600" kern="1200" dirty="0"/>
        </a:p>
      </dsp:txBody>
      <dsp:txXfrm>
        <a:off x="0" y="486417"/>
        <a:ext cx="8388000" cy="554242"/>
      </dsp:txXfrm>
    </dsp:sp>
    <dsp:sp modelId="{24DC6622-FCD7-48EF-8416-C0B0580FBE7C}">
      <dsp:nvSpPr>
        <dsp:cNvPr id="0" name=""/>
        <dsp:cNvSpPr/>
      </dsp:nvSpPr>
      <dsp:spPr>
        <a:xfrm>
          <a:off x="0" y="1040660"/>
          <a:ext cx="8388000" cy="454544"/>
        </a:xfrm>
        <a:prstGeom prst="roundRect">
          <a:avLst/>
        </a:prstGeom>
        <a:solidFill>
          <a:srgbClr val="D4711A"/>
        </a:solidFill>
        <a:ln w="25400" cap="flat" cmpd="sng" algn="ctr">
          <a:solidFill>
            <a:prstClr val="white">
              <a:hueOff val="0"/>
              <a:satOff val="0"/>
              <a:lumOff val="0"/>
              <a:alphaOff val="0"/>
            </a:prstClr>
          </a:solidFill>
          <a:prstDash val="solid"/>
        </a:ln>
        <a:effectLst>
          <a:innerShdw blurRad="63500" dist="50800" dir="18900000">
            <a:prstClr val="black">
              <a:alpha val="50000"/>
            </a:prstClr>
          </a:innerShdw>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ZA" sz="1900" b="0" kern="1200" dirty="0">
              <a:solidFill>
                <a:prstClr val="white"/>
              </a:solidFill>
              <a:latin typeface="Calibri"/>
              <a:ea typeface="+mn-ea"/>
              <a:cs typeface="+mn-cs"/>
            </a:rPr>
            <a:t>• Financial / Technical viability</a:t>
          </a:r>
          <a:endParaRPr lang="en-US" sz="1900" b="0" kern="1200" dirty="0">
            <a:solidFill>
              <a:prstClr val="white"/>
            </a:solidFill>
            <a:latin typeface="Calibri"/>
            <a:ea typeface="+mn-ea"/>
            <a:cs typeface="+mn-cs"/>
          </a:endParaRPr>
        </a:p>
      </dsp:txBody>
      <dsp:txXfrm>
        <a:off x="22189" y="1062849"/>
        <a:ext cx="8343622" cy="410166"/>
      </dsp:txXfrm>
    </dsp:sp>
    <dsp:sp modelId="{486DA0AF-6843-494B-A5A6-6BAF690C786D}">
      <dsp:nvSpPr>
        <dsp:cNvPr id="0" name=""/>
        <dsp:cNvSpPr/>
      </dsp:nvSpPr>
      <dsp:spPr>
        <a:xfrm>
          <a:off x="0" y="1495205"/>
          <a:ext cx="8388000"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319"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ZA" sz="1600" kern="1200" dirty="0"/>
            <a:t>Financially viable projects able to service debt and/or equity commitments</a:t>
          </a:r>
          <a:endParaRPr lang="en-US" sz="1600" kern="1200" dirty="0"/>
        </a:p>
        <a:p>
          <a:pPr marL="171450" lvl="1" indent="-171450" algn="l" defTabSz="711200" rtl="0">
            <a:lnSpc>
              <a:spcPct val="90000"/>
            </a:lnSpc>
            <a:spcBef>
              <a:spcPct val="0"/>
            </a:spcBef>
            <a:spcAft>
              <a:spcPct val="20000"/>
            </a:spcAft>
            <a:buChar char="••"/>
          </a:pPr>
          <a:r>
            <a:rPr lang="en-ZA" sz="1600" kern="1200" dirty="0"/>
            <a:t>Business access for local SMME entrepreneurs (e.g. Procurement)</a:t>
          </a:r>
          <a:endParaRPr lang="en-US" sz="1600" kern="1200" dirty="0"/>
        </a:p>
        <a:p>
          <a:pPr marL="171450" lvl="1" indent="-171450" algn="l" defTabSz="711200" rtl="0">
            <a:lnSpc>
              <a:spcPct val="90000"/>
            </a:lnSpc>
            <a:spcBef>
              <a:spcPct val="0"/>
            </a:spcBef>
            <a:spcAft>
              <a:spcPct val="20000"/>
            </a:spcAft>
            <a:buChar char="••"/>
          </a:pPr>
          <a:r>
            <a:rPr lang="en-ZA" sz="1600" kern="1200" dirty="0"/>
            <a:t>Optimal use of local labour and material</a:t>
          </a:r>
          <a:endParaRPr lang="en-US" sz="1600" kern="1200" dirty="0"/>
        </a:p>
      </dsp:txBody>
      <dsp:txXfrm>
        <a:off x="0" y="1495205"/>
        <a:ext cx="8388000" cy="825930"/>
      </dsp:txXfrm>
    </dsp:sp>
    <dsp:sp modelId="{23731C3C-46B6-4717-8EB5-707749C56E24}">
      <dsp:nvSpPr>
        <dsp:cNvPr id="0" name=""/>
        <dsp:cNvSpPr/>
      </dsp:nvSpPr>
      <dsp:spPr>
        <a:xfrm>
          <a:off x="0" y="2321135"/>
          <a:ext cx="8388000" cy="454544"/>
        </a:xfrm>
        <a:prstGeom prst="roundRect">
          <a:avLst/>
        </a:prstGeom>
        <a:solidFill>
          <a:srgbClr val="D4711A"/>
        </a:solidFill>
        <a:ln w="25400" cap="flat" cmpd="sng" algn="ctr">
          <a:solidFill>
            <a:prstClr val="white">
              <a:hueOff val="0"/>
              <a:satOff val="0"/>
              <a:lumOff val="0"/>
              <a:alphaOff val="0"/>
            </a:prstClr>
          </a:solidFill>
          <a:prstDash val="solid"/>
        </a:ln>
        <a:effectLst>
          <a:innerShdw blurRad="63500" dist="50800" dir="18900000">
            <a:prstClr val="black">
              <a:alpha val="50000"/>
            </a:prstClr>
          </a:innerShdw>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ZA" sz="1900" b="0" kern="1200" dirty="0">
              <a:solidFill>
                <a:prstClr val="white"/>
              </a:solidFill>
              <a:latin typeface="Calibri"/>
              <a:ea typeface="+mn-ea"/>
              <a:cs typeface="+mn-cs"/>
            </a:rPr>
            <a:t>• Institutional Capacity</a:t>
          </a:r>
          <a:endParaRPr lang="en-US" sz="1900" b="0" kern="1200" dirty="0">
            <a:solidFill>
              <a:prstClr val="white"/>
            </a:solidFill>
            <a:latin typeface="Calibri"/>
            <a:ea typeface="+mn-ea"/>
            <a:cs typeface="+mn-cs"/>
          </a:endParaRPr>
        </a:p>
      </dsp:txBody>
      <dsp:txXfrm>
        <a:off x="22189" y="2343324"/>
        <a:ext cx="8343622" cy="410166"/>
      </dsp:txXfrm>
    </dsp:sp>
    <dsp:sp modelId="{E7464C7A-3F93-41E1-82C5-27FFA05274F7}">
      <dsp:nvSpPr>
        <dsp:cNvPr id="0" name=""/>
        <dsp:cNvSpPr/>
      </dsp:nvSpPr>
      <dsp:spPr>
        <a:xfrm>
          <a:off x="0" y="2775680"/>
          <a:ext cx="8388000"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319"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ZA" sz="1600" kern="1200" dirty="0"/>
            <a:t>Managerial/human resources capacity to implement project successfully </a:t>
          </a:r>
          <a:endParaRPr lang="en-US" sz="1600" kern="1200" dirty="0"/>
        </a:p>
        <a:p>
          <a:pPr marL="171450" lvl="1" indent="-171450" algn="l" defTabSz="711200" rtl="0">
            <a:lnSpc>
              <a:spcPct val="90000"/>
            </a:lnSpc>
            <a:spcBef>
              <a:spcPct val="0"/>
            </a:spcBef>
            <a:spcAft>
              <a:spcPct val="20000"/>
            </a:spcAft>
            <a:buChar char="••"/>
          </a:pPr>
          <a:r>
            <a:rPr lang="en-ZA" sz="1600" kern="1200" dirty="0"/>
            <a:t>Systems capacity</a:t>
          </a:r>
          <a:endParaRPr lang="en-US" sz="1600" kern="1200" dirty="0"/>
        </a:p>
        <a:p>
          <a:pPr marL="171450" lvl="1" indent="-171450" algn="l" defTabSz="711200" rtl="0">
            <a:lnSpc>
              <a:spcPct val="90000"/>
            </a:lnSpc>
            <a:spcBef>
              <a:spcPct val="0"/>
            </a:spcBef>
            <a:spcAft>
              <a:spcPct val="20000"/>
            </a:spcAft>
            <a:buChar char="••"/>
          </a:pPr>
          <a:r>
            <a:rPr lang="en-ZA" sz="1600" kern="1200" dirty="0"/>
            <a:t>Governance and controls </a:t>
          </a:r>
          <a:endParaRPr lang="en-US" sz="1600" kern="1200" dirty="0"/>
        </a:p>
      </dsp:txBody>
      <dsp:txXfrm>
        <a:off x="0" y="2775680"/>
        <a:ext cx="8388000" cy="825930"/>
      </dsp:txXfrm>
    </dsp:sp>
    <dsp:sp modelId="{AE407FD8-1A35-4131-87AB-8992187B6EE4}">
      <dsp:nvSpPr>
        <dsp:cNvPr id="0" name=""/>
        <dsp:cNvSpPr/>
      </dsp:nvSpPr>
      <dsp:spPr>
        <a:xfrm>
          <a:off x="0" y="3601610"/>
          <a:ext cx="8388000" cy="454544"/>
        </a:xfrm>
        <a:prstGeom prst="roundRect">
          <a:avLst/>
        </a:prstGeom>
        <a:solidFill>
          <a:srgbClr val="D4711A"/>
        </a:solidFill>
        <a:ln w="25400" cap="flat" cmpd="sng" algn="ctr">
          <a:solidFill>
            <a:prstClr val="white">
              <a:hueOff val="0"/>
              <a:satOff val="0"/>
              <a:lumOff val="0"/>
              <a:alphaOff val="0"/>
            </a:prstClr>
          </a:solidFill>
          <a:prstDash val="solid"/>
        </a:ln>
        <a:effectLst>
          <a:innerShdw blurRad="63500" dist="50800" dir="18900000">
            <a:prstClr val="black">
              <a:alpha val="50000"/>
            </a:prstClr>
          </a:innerShdw>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ZA" sz="1900" b="0" kern="1200" dirty="0">
              <a:solidFill>
                <a:prstClr val="white"/>
              </a:solidFill>
              <a:latin typeface="Calibri"/>
              <a:ea typeface="+mn-ea"/>
              <a:cs typeface="+mn-cs"/>
            </a:rPr>
            <a:t>• Legal and Regulatory Compliance</a:t>
          </a:r>
          <a:endParaRPr lang="en-US" sz="1900" b="0" kern="1200" dirty="0">
            <a:solidFill>
              <a:prstClr val="white"/>
            </a:solidFill>
            <a:latin typeface="Calibri"/>
            <a:ea typeface="+mn-ea"/>
            <a:cs typeface="+mn-cs"/>
          </a:endParaRPr>
        </a:p>
      </dsp:txBody>
      <dsp:txXfrm>
        <a:off x="22189" y="3623799"/>
        <a:ext cx="8343622" cy="410166"/>
      </dsp:txXfrm>
    </dsp:sp>
    <dsp:sp modelId="{CEE34F37-1BA1-41B9-A6A2-0BA4935622C4}">
      <dsp:nvSpPr>
        <dsp:cNvPr id="0" name=""/>
        <dsp:cNvSpPr/>
      </dsp:nvSpPr>
      <dsp:spPr>
        <a:xfrm>
          <a:off x="0" y="4056155"/>
          <a:ext cx="83880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319"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ZA" sz="1600" kern="1200" dirty="0"/>
            <a:t>Compliance with application legislation and regulations</a:t>
          </a:r>
          <a:endParaRPr lang="en-US" sz="1600" kern="1200" dirty="0"/>
        </a:p>
      </dsp:txBody>
      <dsp:txXfrm>
        <a:off x="0" y="4056155"/>
        <a:ext cx="8388000" cy="347760"/>
      </dsp:txXfrm>
    </dsp:sp>
    <dsp:sp modelId="{6D78FAED-BD3A-486D-B276-7F4A3F86E2FC}">
      <dsp:nvSpPr>
        <dsp:cNvPr id="0" name=""/>
        <dsp:cNvSpPr/>
      </dsp:nvSpPr>
      <dsp:spPr>
        <a:xfrm>
          <a:off x="0" y="4403915"/>
          <a:ext cx="8388000" cy="454544"/>
        </a:xfrm>
        <a:prstGeom prst="roundRect">
          <a:avLst/>
        </a:prstGeom>
        <a:solidFill>
          <a:srgbClr val="D4711A"/>
        </a:solidFill>
        <a:ln w="25400" cap="flat" cmpd="sng" algn="ctr">
          <a:solidFill>
            <a:prstClr val="white">
              <a:hueOff val="0"/>
              <a:satOff val="0"/>
              <a:lumOff val="0"/>
              <a:alphaOff val="0"/>
            </a:prstClr>
          </a:solidFill>
          <a:prstDash val="solid"/>
        </a:ln>
        <a:effectLst>
          <a:innerShdw blurRad="63500" dist="50800" dir="18900000">
            <a:prstClr val="black">
              <a:alpha val="50000"/>
            </a:prstClr>
          </a:innerShdw>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ZA" sz="1900" b="0" kern="1200" dirty="0">
              <a:solidFill>
                <a:prstClr val="white"/>
              </a:solidFill>
              <a:latin typeface="Calibri"/>
              <a:ea typeface="+mn-ea"/>
              <a:cs typeface="+mn-cs"/>
            </a:rPr>
            <a:t>• Social and Environmental soundness</a:t>
          </a:r>
          <a:endParaRPr lang="en-US" sz="1900" b="0" kern="1200" dirty="0">
            <a:solidFill>
              <a:prstClr val="white"/>
            </a:solidFill>
            <a:latin typeface="Calibri"/>
            <a:ea typeface="+mn-ea"/>
            <a:cs typeface="+mn-cs"/>
          </a:endParaRPr>
        </a:p>
      </dsp:txBody>
      <dsp:txXfrm>
        <a:off x="22189" y="4426104"/>
        <a:ext cx="8343622" cy="4101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C14F0-89C3-42F4-9B94-15EA9C66124A}">
      <dsp:nvSpPr>
        <dsp:cNvPr id="0" name=""/>
        <dsp:cNvSpPr/>
      </dsp:nvSpPr>
      <dsp:spPr>
        <a:xfrm>
          <a:off x="0" y="1073238"/>
          <a:ext cx="2095039"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rtl="0">
            <a:lnSpc>
              <a:spcPct val="90000"/>
            </a:lnSpc>
            <a:spcBef>
              <a:spcPct val="0"/>
            </a:spcBef>
            <a:spcAft>
              <a:spcPct val="35000"/>
            </a:spcAft>
          </a:pPr>
          <a:endParaRPr lang="en-US" sz="1600" b="1" kern="1200" dirty="0"/>
        </a:p>
      </dsp:txBody>
      <dsp:txXfrm>
        <a:off x="0" y="1073238"/>
        <a:ext cx="2095039" cy="316800"/>
      </dsp:txXfrm>
    </dsp:sp>
    <dsp:sp modelId="{4F4D7FF2-7958-42E1-A116-93E6560A3FFF}">
      <dsp:nvSpPr>
        <dsp:cNvPr id="0" name=""/>
        <dsp:cNvSpPr/>
      </dsp:nvSpPr>
      <dsp:spPr>
        <a:xfrm>
          <a:off x="2099135" y="53699"/>
          <a:ext cx="419007" cy="2257200"/>
        </a:xfrm>
        <a:prstGeom prst="leftBrace">
          <a:avLst>
            <a:gd name="adj1" fmla="val 35000"/>
            <a:gd name="adj2" fmla="val 50000"/>
          </a:avLst>
        </a:prstGeom>
        <a:noFill/>
        <a:ln w="25400" cap="flat" cmpd="sng" algn="ctr">
          <a:solidFill>
            <a:schemeClr val="accent6">
              <a:lumMod val="75000"/>
            </a:schemeClr>
          </a:solidFill>
          <a:prstDash val="solid"/>
        </a:ln>
        <a:effectLst/>
      </dsp:spPr>
      <dsp:style>
        <a:lnRef idx="2">
          <a:scrgbClr r="0" g="0" b="0"/>
        </a:lnRef>
        <a:fillRef idx="0">
          <a:scrgbClr r="0" g="0" b="0"/>
        </a:fillRef>
        <a:effectRef idx="0">
          <a:scrgbClr r="0" g="0" b="0"/>
        </a:effectRef>
        <a:fontRef idx="minor"/>
      </dsp:style>
    </dsp:sp>
    <dsp:sp modelId="{C547656A-A926-454A-A635-5D151C6E31F7}">
      <dsp:nvSpPr>
        <dsp:cNvPr id="0" name=""/>
        <dsp:cNvSpPr/>
      </dsp:nvSpPr>
      <dsp:spPr>
        <a:xfrm>
          <a:off x="2685746" y="53699"/>
          <a:ext cx="5698507" cy="2257200"/>
        </a:xfrm>
        <a:prstGeom prst="rect">
          <a:avLst/>
        </a:prstGeom>
        <a:solidFill>
          <a:srgbClr val="FBB040"/>
        </a:solidFill>
        <a:ln w="25400" cap="flat" cmpd="sng" algn="ctr">
          <a:solidFill>
            <a:schemeClr val="lt1">
              <a:hueOff val="0"/>
              <a:satOff val="0"/>
              <a:lumOff val="0"/>
              <a:alphaOff val="0"/>
            </a:schemeClr>
          </a:solidFill>
          <a:prstDash val="solid"/>
        </a:ln>
        <a:effectLst>
          <a:glow rad="635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rtl="0">
            <a:lnSpc>
              <a:spcPct val="90000"/>
            </a:lnSpc>
            <a:spcBef>
              <a:spcPct val="0"/>
            </a:spcBef>
            <a:spcAft>
              <a:spcPct val="15000"/>
            </a:spcAft>
            <a:buChar char="••"/>
          </a:pPr>
          <a:r>
            <a:rPr lang="en-ZA" sz="1600" b="0" kern="1200" dirty="0"/>
            <a:t>High level allocation of capital budget to each of the following 3 spatial targeting categories in terms of total capital budget from all funding sources:</a:t>
          </a:r>
          <a:endParaRPr lang="en-US" sz="1600" kern="1200" dirty="0"/>
        </a:p>
        <a:p>
          <a:pPr marL="342900" lvl="2" indent="-171450" algn="l" defTabSz="711200" rtl="0">
            <a:lnSpc>
              <a:spcPct val="90000"/>
            </a:lnSpc>
            <a:spcBef>
              <a:spcPct val="0"/>
            </a:spcBef>
            <a:spcAft>
              <a:spcPct val="15000"/>
            </a:spcAft>
            <a:buChar char="••"/>
          </a:pPr>
          <a:r>
            <a:rPr lang="en-ZA" sz="1600" i="1" kern="1200" dirty="0"/>
            <a:t>Urban Network identification and prioritisation of Integration Zones</a:t>
          </a:r>
          <a:endParaRPr lang="en-US" sz="1600" i="1" kern="1200" dirty="0"/>
        </a:p>
        <a:p>
          <a:pPr marL="342900" lvl="2" indent="-171450" algn="l" defTabSz="711200" rtl="0">
            <a:lnSpc>
              <a:spcPct val="90000"/>
            </a:lnSpc>
            <a:spcBef>
              <a:spcPct val="0"/>
            </a:spcBef>
            <a:spcAft>
              <a:spcPct val="15000"/>
            </a:spcAft>
            <a:buChar char="••"/>
          </a:pPr>
          <a:r>
            <a:rPr lang="en-ZA" sz="1600" i="1" kern="1200" dirty="0"/>
            <a:t>Marginalised areas (Informal settlements, Townships and Inner City Areas)</a:t>
          </a:r>
          <a:r>
            <a:rPr lang="en-US" sz="1600" i="1" kern="1200" dirty="0"/>
            <a:t>identification and </a:t>
          </a:r>
          <a:r>
            <a:rPr lang="en-US" sz="1600" i="1" kern="1200" dirty="0" err="1"/>
            <a:t>prioritisation</a:t>
          </a:r>
          <a:endParaRPr lang="en-US" sz="1600" i="1" kern="1200" dirty="0"/>
        </a:p>
        <a:p>
          <a:pPr marL="342900" lvl="2" indent="-171450" algn="l" defTabSz="711200" rtl="0">
            <a:lnSpc>
              <a:spcPct val="90000"/>
            </a:lnSpc>
            <a:spcBef>
              <a:spcPct val="0"/>
            </a:spcBef>
            <a:spcAft>
              <a:spcPct val="15000"/>
            </a:spcAft>
            <a:buChar char="••"/>
          </a:pPr>
          <a:r>
            <a:rPr lang="en-ZA" sz="1600" i="1" kern="1200" dirty="0"/>
            <a:t>Growth nodes (commercial and industrial) identification and prioritisation</a:t>
          </a:r>
          <a:endParaRPr lang="en-US" sz="1600" i="1" kern="1200" dirty="0"/>
        </a:p>
      </dsp:txBody>
      <dsp:txXfrm>
        <a:off x="2685746" y="53699"/>
        <a:ext cx="5698507" cy="2257200"/>
      </dsp:txXfrm>
    </dsp:sp>
    <dsp:sp modelId="{E9812B19-D126-48C3-8872-958B1A552D5E}">
      <dsp:nvSpPr>
        <dsp:cNvPr id="0" name=""/>
        <dsp:cNvSpPr/>
      </dsp:nvSpPr>
      <dsp:spPr>
        <a:xfrm>
          <a:off x="4095" y="2645699"/>
          <a:ext cx="2095039"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rtl="0">
            <a:lnSpc>
              <a:spcPct val="90000"/>
            </a:lnSpc>
            <a:spcBef>
              <a:spcPct val="0"/>
            </a:spcBef>
            <a:spcAft>
              <a:spcPct val="35000"/>
            </a:spcAft>
          </a:pPr>
          <a:endParaRPr lang="en-US" sz="1600" kern="1200" dirty="0"/>
        </a:p>
      </dsp:txBody>
      <dsp:txXfrm>
        <a:off x="4095" y="2645699"/>
        <a:ext cx="2095039" cy="316800"/>
      </dsp:txXfrm>
    </dsp:sp>
    <dsp:sp modelId="{B7B961DC-49BB-491D-838B-7AD973190D77}">
      <dsp:nvSpPr>
        <dsp:cNvPr id="0" name=""/>
        <dsp:cNvSpPr/>
      </dsp:nvSpPr>
      <dsp:spPr>
        <a:xfrm>
          <a:off x="2099135" y="2368500"/>
          <a:ext cx="419007" cy="871200"/>
        </a:xfrm>
        <a:prstGeom prst="leftBrace">
          <a:avLst>
            <a:gd name="adj1" fmla="val 35000"/>
            <a:gd name="adj2" fmla="val 50000"/>
          </a:avLst>
        </a:prstGeom>
        <a:noFill/>
        <a:ln w="25400" cap="flat" cmpd="sng" algn="ctr">
          <a:solidFill>
            <a:schemeClr val="accent6">
              <a:lumMod val="75000"/>
            </a:schemeClr>
          </a:solidFill>
          <a:prstDash val="solid"/>
        </a:ln>
        <a:effectLst/>
      </dsp:spPr>
      <dsp:style>
        <a:lnRef idx="2">
          <a:scrgbClr r="0" g="0" b="0"/>
        </a:lnRef>
        <a:fillRef idx="0">
          <a:scrgbClr r="0" g="0" b="0"/>
        </a:fillRef>
        <a:effectRef idx="0">
          <a:scrgbClr r="0" g="0" b="0"/>
        </a:effectRef>
        <a:fontRef idx="minor"/>
      </dsp:style>
    </dsp:sp>
    <dsp:sp modelId="{EF6C9DB1-6ED3-4625-B8D0-4097F4F375AF}">
      <dsp:nvSpPr>
        <dsp:cNvPr id="0" name=""/>
        <dsp:cNvSpPr/>
      </dsp:nvSpPr>
      <dsp:spPr>
        <a:xfrm>
          <a:off x="2685746" y="2368500"/>
          <a:ext cx="5698507" cy="87120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glow rad="63500">
            <a:schemeClr val="accent3">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0" algn="l" defTabSz="711200" rtl="0">
            <a:lnSpc>
              <a:spcPct val="90000"/>
            </a:lnSpc>
            <a:spcBef>
              <a:spcPct val="0"/>
            </a:spcBef>
            <a:spcAft>
              <a:spcPct val="15000"/>
            </a:spcAft>
            <a:buChar char="••"/>
          </a:pPr>
          <a:endParaRPr lang="en-US" sz="1600" i="0" kern="1200" dirty="0"/>
        </a:p>
        <a:p>
          <a:pPr marL="171450" lvl="1" indent="0" algn="l" defTabSz="711200" rtl="0">
            <a:lnSpc>
              <a:spcPct val="90000"/>
            </a:lnSpc>
            <a:spcBef>
              <a:spcPct val="0"/>
            </a:spcBef>
            <a:spcAft>
              <a:spcPct val="15000"/>
            </a:spcAft>
            <a:buChar char="••"/>
          </a:pPr>
          <a:r>
            <a:rPr lang="en-ZA" sz="1600" i="0" kern="1200" dirty="0"/>
            <a:t>Investment strategy for intergovernmental project pipeline</a:t>
          </a:r>
          <a:endParaRPr lang="en-US" sz="1600" i="0" kern="1200" dirty="0"/>
        </a:p>
        <a:p>
          <a:pPr marL="171450" lvl="1" indent="0" algn="l" defTabSz="711200" rtl="0">
            <a:lnSpc>
              <a:spcPct val="90000"/>
            </a:lnSpc>
            <a:spcBef>
              <a:spcPct val="0"/>
            </a:spcBef>
            <a:spcAft>
              <a:spcPct val="15000"/>
            </a:spcAft>
            <a:buChar char="••"/>
          </a:pPr>
          <a:endParaRPr lang="en-US" sz="1600" i="0" kern="1200" dirty="0"/>
        </a:p>
      </dsp:txBody>
      <dsp:txXfrm>
        <a:off x="2685746" y="2368500"/>
        <a:ext cx="5698507" cy="871200"/>
      </dsp:txXfrm>
    </dsp:sp>
    <dsp:sp modelId="{BE940E49-27E1-4610-B1A4-822E2A5A2DF5}">
      <dsp:nvSpPr>
        <dsp:cNvPr id="0" name=""/>
        <dsp:cNvSpPr/>
      </dsp:nvSpPr>
      <dsp:spPr>
        <a:xfrm>
          <a:off x="4095" y="4168500"/>
          <a:ext cx="2095039"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rtl="0">
            <a:lnSpc>
              <a:spcPct val="90000"/>
            </a:lnSpc>
            <a:spcBef>
              <a:spcPct val="0"/>
            </a:spcBef>
            <a:spcAft>
              <a:spcPct val="35000"/>
            </a:spcAft>
          </a:pPr>
          <a:endParaRPr lang="en-US" sz="1600" b="1" kern="1200" dirty="0"/>
        </a:p>
      </dsp:txBody>
      <dsp:txXfrm>
        <a:off x="4095" y="4168500"/>
        <a:ext cx="2095039" cy="316800"/>
      </dsp:txXfrm>
    </dsp:sp>
    <dsp:sp modelId="{F6559908-A5E1-47BF-8F94-CF928D36FD9F}">
      <dsp:nvSpPr>
        <dsp:cNvPr id="0" name=""/>
        <dsp:cNvSpPr/>
      </dsp:nvSpPr>
      <dsp:spPr>
        <a:xfrm>
          <a:off x="2099135" y="3297300"/>
          <a:ext cx="419007" cy="2059200"/>
        </a:xfrm>
        <a:prstGeom prst="leftBrace">
          <a:avLst>
            <a:gd name="adj1" fmla="val 35000"/>
            <a:gd name="adj2" fmla="val 50000"/>
          </a:avLst>
        </a:prstGeom>
        <a:noFill/>
        <a:ln w="25400" cap="flat" cmpd="sng" algn="ctr">
          <a:solidFill>
            <a:schemeClr val="accent6">
              <a:lumMod val="75000"/>
            </a:schemeClr>
          </a:solidFill>
          <a:prstDash val="solid"/>
        </a:ln>
        <a:effectLst/>
      </dsp:spPr>
      <dsp:style>
        <a:lnRef idx="2">
          <a:scrgbClr r="0" g="0" b="0"/>
        </a:lnRef>
        <a:fillRef idx="0">
          <a:scrgbClr r="0" g="0" b="0"/>
        </a:fillRef>
        <a:effectRef idx="0">
          <a:scrgbClr r="0" g="0" b="0"/>
        </a:effectRef>
        <a:fontRef idx="minor"/>
      </dsp:style>
    </dsp:sp>
    <dsp:sp modelId="{3E149441-A500-4889-A6C1-A3F0F393EB00}">
      <dsp:nvSpPr>
        <dsp:cNvPr id="0" name=""/>
        <dsp:cNvSpPr/>
      </dsp:nvSpPr>
      <dsp:spPr>
        <a:xfrm>
          <a:off x="2685746" y="3297300"/>
          <a:ext cx="5698507" cy="2059200"/>
        </a:xfrm>
        <a:prstGeom prst="rect">
          <a:avLst/>
        </a:prstGeom>
        <a:solidFill>
          <a:srgbClr val="D4711A"/>
        </a:solidFill>
        <a:ln w="25400" cap="flat" cmpd="sng" algn="ctr">
          <a:solidFill>
            <a:schemeClr val="lt1">
              <a:hueOff val="0"/>
              <a:satOff val="0"/>
              <a:lumOff val="0"/>
              <a:alphaOff val="0"/>
            </a:schemeClr>
          </a:solidFill>
          <a:prstDash val="solid"/>
        </a:ln>
        <a:effectLst>
          <a:glow rad="635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rtl="0">
            <a:lnSpc>
              <a:spcPct val="90000"/>
            </a:lnSpc>
            <a:spcBef>
              <a:spcPct val="0"/>
            </a:spcBef>
            <a:spcAft>
              <a:spcPct val="15000"/>
            </a:spcAft>
            <a:buChar char="••"/>
          </a:pPr>
          <a:r>
            <a:rPr lang="en-ZA" sz="1600" b="0" kern="1200" dirty="0"/>
            <a:t>Leadership, good governance and planning (strategic &amp; operational)</a:t>
          </a:r>
          <a:endParaRPr lang="en-US" sz="1600" kern="1200" dirty="0"/>
        </a:p>
        <a:p>
          <a:pPr marL="171450" lvl="1" indent="-171450" algn="l" defTabSz="711200" rtl="0">
            <a:lnSpc>
              <a:spcPct val="90000"/>
            </a:lnSpc>
            <a:spcBef>
              <a:spcPct val="0"/>
            </a:spcBef>
            <a:spcAft>
              <a:spcPct val="15000"/>
            </a:spcAft>
            <a:buChar char="••"/>
          </a:pPr>
          <a:r>
            <a:rPr lang="en-US" sz="1600" b="0" kern="1200" dirty="0"/>
            <a:t>Inter-sectoral municipal &amp; consultation with PG, SOE’s &amp; National </a:t>
          </a:r>
          <a:r>
            <a:rPr lang="en-ZA" sz="1600" b="0" kern="1200" dirty="0"/>
            <a:t>Departments responsible for asset creation for service delivery directly to the public (e.g. SAPS)</a:t>
          </a:r>
          <a:endParaRPr lang="en-US" sz="1600" kern="1200" dirty="0"/>
        </a:p>
        <a:p>
          <a:pPr marL="171450" lvl="1" indent="-171450" algn="l" defTabSz="711200" rtl="0">
            <a:lnSpc>
              <a:spcPct val="90000"/>
            </a:lnSpc>
            <a:spcBef>
              <a:spcPct val="0"/>
            </a:spcBef>
            <a:spcAft>
              <a:spcPct val="15000"/>
            </a:spcAft>
            <a:buChar char="••"/>
          </a:pPr>
          <a:r>
            <a:rPr lang="en-US" sz="1600" b="0" kern="1200" dirty="0"/>
            <a:t>Risk mitigation strategies</a:t>
          </a:r>
        </a:p>
        <a:p>
          <a:pPr marL="171450" lvl="1" indent="-171450" algn="l" defTabSz="711200" rtl="0">
            <a:lnSpc>
              <a:spcPct val="90000"/>
            </a:lnSpc>
            <a:spcBef>
              <a:spcPct val="0"/>
            </a:spcBef>
            <a:spcAft>
              <a:spcPct val="15000"/>
            </a:spcAft>
            <a:buChar char="••"/>
          </a:pPr>
          <a:r>
            <a:rPr lang="en-US" sz="1600" b="0" kern="1200" dirty="0"/>
            <a:t>Operating budget implications</a:t>
          </a:r>
        </a:p>
        <a:p>
          <a:pPr marL="171450" lvl="1" indent="-171450" algn="l" defTabSz="711200" rtl="0">
            <a:lnSpc>
              <a:spcPct val="90000"/>
            </a:lnSpc>
            <a:spcBef>
              <a:spcPct val="0"/>
            </a:spcBef>
            <a:spcAft>
              <a:spcPct val="15000"/>
            </a:spcAft>
            <a:buChar char="••"/>
          </a:pPr>
          <a:r>
            <a:rPr lang="en-US" sz="1600" b="0" kern="1200" dirty="0"/>
            <a:t>City Support Implementation Plan</a:t>
          </a:r>
        </a:p>
      </dsp:txBody>
      <dsp:txXfrm>
        <a:off x="2685746" y="3297300"/>
        <a:ext cx="5698507" cy="2059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19B52-2BEB-416A-821A-DD3FB048A5D2}">
      <dsp:nvSpPr>
        <dsp:cNvPr id="0" name=""/>
        <dsp:cNvSpPr/>
      </dsp:nvSpPr>
      <dsp:spPr>
        <a:xfrm>
          <a:off x="0" y="325199"/>
          <a:ext cx="8232775" cy="478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dsp:style>
    </dsp:sp>
    <dsp:sp modelId="{00C0FE53-34C5-49F6-B2A2-50D1656963BB}">
      <dsp:nvSpPr>
        <dsp:cNvPr id="0" name=""/>
        <dsp:cNvSpPr/>
      </dsp:nvSpPr>
      <dsp:spPr>
        <a:xfrm>
          <a:off x="411638" y="44759"/>
          <a:ext cx="7233472" cy="5608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217826" tIns="0" rIns="217826" bIns="0" numCol="1" spcCol="1270" anchor="ctr" anchorCtr="0">
          <a:noAutofit/>
        </a:bodyPr>
        <a:lstStyle/>
        <a:p>
          <a:pPr lvl="0" algn="l" defTabSz="711200">
            <a:lnSpc>
              <a:spcPct val="90000"/>
            </a:lnSpc>
            <a:spcBef>
              <a:spcPct val="0"/>
            </a:spcBef>
            <a:spcAft>
              <a:spcPct val="35000"/>
            </a:spcAft>
          </a:pPr>
          <a:r>
            <a:rPr lang="en-ZA" sz="1600" b="1" kern="1200" dirty="0"/>
            <a:t>Metro’s borrowing capacity and high level financial health </a:t>
          </a:r>
          <a:endParaRPr lang="en-US" sz="1600" b="1" kern="1200" dirty="0"/>
        </a:p>
      </dsp:txBody>
      <dsp:txXfrm>
        <a:off x="439018" y="72139"/>
        <a:ext cx="7178712" cy="506120"/>
      </dsp:txXfrm>
    </dsp:sp>
    <dsp:sp modelId="{105E9320-CA76-48E3-B4EE-B9A09A34938F}">
      <dsp:nvSpPr>
        <dsp:cNvPr id="0" name=""/>
        <dsp:cNvSpPr/>
      </dsp:nvSpPr>
      <dsp:spPr>
        <a:xfrm>
          <a:off x="0" y="1187040"/>
          <a:ext cx="8232775" cy="478800"/>
        </a:xfrm>
        <a:prstGeom prst="rect">
          <a:avLst/>
        </a:prstGeom>
        <a:solidFill>
          <a:schemeClr val="lt1">
            <a:alpha val="90000"/>
            <a:hueOff val="0"/>
            <a:satOff val="0"/>
            <a:lumOff val="0"/>
            <a:alphaOff val="0"/>
          </a:schemeClr>
        </a:solidFill>
        <a:ln w="25400" cap="flat" cmpd="sng" algn="ctr">
          <a:solidFill>
            <a:schemeClr val="accent2">
              <a:hueOff val="780253"/>
              <a:satOff val="-973"/>
              <a:lumOff val="229"/>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dsp:style>
    </dsp:sp>
    <dsp:sp modelId="{FC5B9E11-AB85-4061-AAF8-559A33C025F9}">
      <dsp:nvSpPr>
        <dsp:cNvPr id="0" name=""/>
        <dsp:cNvSpPr/>
      </dsp:nvSpPr>
      <dsp:spPr>
        <a:xfrm>
          <a:off x="411638" y="906599"/>
          <a:ext cx="7233472" cy="560880"/>
        </a:xfrm>
        <a:prstGeom prst="roundRect">
          <a:avLst/>
        </a:prstGeom>
        <a:solidFill>
          <a:schemeClr val="accent2">
            <a:hueOff val="780253"/>
            <a:satOff val="-973"/>
            <a:lumOff val="229"/>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217826" tIns="0" rIns="217826" bIns="0" numCol="1" spcCol="1270" anchor="ctr" anchorCtr="0">
          <a:noAutofit/>
        </a:bodyPr>
        <a:lstStyle/>
        <a:p>
          <a:pPr lvl="0" algn="l" defTabSz="711200">
            <a:lnSpc>
              <a:spcPct val="90000"/>
            </a:lnSpc>
            <a:spcBef>
              <a:spcPct val="0"/>
            </a:spcBef>
            <a:spcAft>
              <a:spcPct val="35000"/>
            </a:spcAft>
          </a:pPr>
          <a:r>
            <a:rPr lang="en-ZA" sz="1600" b="1" kern="1200" dirty="0"/>
            <a:t>Availability of a long term financing strategy for spatial transformation</a:t>
          </a:r>
          <a:endParaRPr lang="en-US" sz="1600" b="1" kern="1200" dirty="0"/>
        </a:p>
      </dsp:txBody>
      <dsp:txXfrm>
        <a:off x="439018" y="933979"/>
        <a:ext cx="7178712" cy="506120"/>
      </dsp:txXfrm>
    </dsp:sp>
    <dsp:sp modelId="{BC9EFD8E-7679-4F2A-9EAF-F28A162164AA}">
      <dsp:nvSpPr>
        <dsp:cNvPr id="0" name=""/>
        <dsp:cNvSpPr/>
      </dsp:nvSpPr>
      <dsp:spPr>
        <a:xfrm>
          <a:off x="0" y="2104389"/>
          <a:ext cx="8232775" cy="478800"/>
        </a:xfrm>
        <a:prstGeom prst="rect">
          <a:avLst/>
        </a:prstGeom>
        <a:solidFill>
          <a:schemeClr val="lt1">
            <a:alpha val="90000"/>
            <a:hueOff val="0"/>
            <a:satOff val="0"/>
            <a:lumOff val="0"/>
            <a:alphaOff val="0"/>
          </a:schemeClr>
        </a:solidFill>
        <a:ln w="25400" cap="flat" cmpd="sng" algn="ctr">
          <a:solidFill>
            <a:schemeClr val="accent2">
              <a:hueOff val="1560506"/>
              <a:satOff val="-1946"/>
              <a:lumOff val="458"/>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dsp:style>
    </dsp:sp>
    <dsp:sp modelId="{394E4D63-1A0D-4BAE-9380-E5C370CB3190}">
      <dsp:nvSpPr>
        <dsp:cNvPr id="0" name=""/>
        <dsp:cNvSpPr/>
      </dsp:nvSpPr>
      <dsp:spPr>
        <a:xfrm>
          <a:off x="411638" y="1768440"/>
          <a:ext cx="7233472" cy="56088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217826" tIns="0" rIns="217826" bIns="0" numCol="1" spcCol="1270" anchor="ctr" anchorCtr="0">
          <a:noAutofit/>
        </a:bodyPr>
        <a:lstStyle/>
        <a:p>
          <a:pPr lvl="0" algn="l" defTabSz="711200">
            <a:lnSpc>
              <a:spcPct val="90000"/>
            </a:lnSpc>
            <a:spcBef>
              <a:spcPct val="0"/>
            </a:spcBef>
            <a:spcAft>
              <a:spcPct val="35000"/>
            </a:spcAft>
          </a:pPr>
          <a:r>
            <a:rPr lang="en-ZA" sz="1600" b="1" kern="1200" dirty="0"/>
            <a:t>Project/programme pipeline detailed information  (including status of projects)</a:t>
          </a:r>
          <a:endParaRPr lang="en-US" sz="1600" b="1" kern="1200" dirty="0"/>
        </a:p>
      </dsp:txBody>
      <dsp:txXfrm>
        <a:off x="439018" y="1795820"/>
        <a:ext cx="7178712" cy="506120"/>
      </dsp:txXfrm>
    </dsp:sp>
    <dsp:sp modelId="{13E86247-11C2-4DF2-B610-6654E5F90F8F}">
      <dsp:nvSpPr>
        <dsp:cNvPr id="0" name=""/>
        <dsp:cNvSpPr/>
      </dsp:nvSpPr>
      <dsp:spPr>
        <a:xfrm>
          <a:off x="0" y="2910720"/>
          <a:ext cx="8232775" cy="478800"/>
        </a:xfrm>
        <a:prstGeom prst="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dsp:style>
    </dsp:sp>
    <dsp:sp modelId="{70A3BCDD-1C77-4942-95BF-B193CD705E3B}">
      <dsp:nvSpPr>
        <dsp:cNvPr id="0" name=""/>
        <dsp:cNvSpPr/>
      </dsp:nvSpPr>
      <dsp:spPr>
        <a:xfrm>
          <a:off x="411638" y="2630280"/>
          <a:ext cx="7233472" cy="56088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217826" tIns="0" rIns="217826" bIns="0" numCol="1" spcCol="1270" anchor="ctr" anchorCtr="0">
          <a:noAutofit/>
        </a:bodyPr>
        <a:lstStyle/>
        <a:p>
          <a:pPr lvl="0" algn="l" defTabSz="711200">
            <a:lnSpc>
              <a:spcPct val="90000"/>
            </a:lnSpc>
            <a:spcBef>
              <a:spcPct val="0"/>
            </a:spcBef>
            <a:spcAft>
              <a:spcPct val="35000"/>
            </a:spcAft>
          </a:pPr>
          <a:r>
            <a:rPr lang="en-US" sz="1600" b="1" kern="1200" dirty="0"/>
            <a:t>Estimated project costs/value</a:t>
          </a:r>
        </a:p>
      </dsp:txBody>
      <dsp:txXfrm>
        <a:off x="439018" y="2657660"/>
        <a:ext cx="7178712" cy="506120"/>
      </dsp:txXfrm>
    </dsp:sp>
    <dsp:sp modelId="{C31152D9-7ED8-4EE2-985E-78E5379BA94C}">
      <dsp:nvSpPr>
        <dsp:cNvPr id="0" name=""/>
        <dsp:cNvSpPr/>
      </dsp:nvSpPr>
      <dsp:spPr>
        <a:xfrm>
          <a:off x="0" y="3772559"/>
          <a:ext cx="8232775" cy="478800"/>
        </a:xfrm>
        <a:prstGeom prst="rect">
          <a:avLst/>
        </a:prstGeom>
        <a:solidFill>
          <a:schemeClr val="lt1">
            <a:alpha val="90000"/>
            <a:hueOff val="0"/>
            <a:satOff val="0"/>
            <a:lumOff val="0"/>
            <a:alphaOff val="0"/>
          </a:schemeClr>
        </a:solidFill>
        <a:ln w="25400" cap="flat" cmpd="sng" algn="ctr">
          <a:solidFill>
            <a:schemeClr val="accent2">
              <a:hueOff val="3121013"/>
              <a:satOff val="-3893"/>
              <a:lumOff val="915"/>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dsp:style>
    </dsp:sp>
    <dsp:sp modelId="{E24A09ED-94E1-4A30-B895-4496167056A4}">
      <dsp:nvSpPr>
        <dsp:cNvPr id="0" name=""/>
        <dsp:cNvSpPr/>
      </dsp:nvSpPr>
      <dsp:spPr>
        <a:xfrm>
          <a:off x="411638" y="3492120"/>
          <a:ext cx="7233472" cy="56088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217826" tIns="0" rIns="217826" bIns="0" numCol="1" spcCol="1270" anchor="ctr" anchorCtr="0">
          <a:noAutofit/>
        </a:bodyPr>
        <a:lstStyle/>
        <a:p>
          <a:pPr lvl="0" algn="l" defTabSz="711200">
            <a:lnSpc>
              <a:spcPct val="90000"/>
            </a:lnSpc>
            <a:spcBef>
              <a:spcPct val="0"/>
            </a:spcBef>
            <a:spcAft>
              <a:spcPct val="35000"/>
            </a:spcAft>
          </a:pPr>
          <a:r>
            <a:rPr lang="en-ZA" sz="1600" b="1" kern="1200" dirty="0"/>
            <a:t>Confirmed funding sources over the MTREF cycle</a:t>
          </a:r>
          <a:endParaRPr lang="en-US" sz="1600" b="1" kern="1200" dirty="0"/>
        </a:p>
      </dsp:txBody>
      <dsp:txXfrm>
        <a:off x="439018" y="3519500"/>
        <a:ext cx="7178712" cy="506120"/>
      </dsp:txXfrm>
    </dsp:sp>
    <dsp:sp modelId="{3A02D598-81B5-4FC6-80FD-84CF84E6FAE8}">
      <dsp:nvSpPr>
        <dsp:cNvPr id="0" name=""/>
        <dsp:cNvSpPr/>
      </dsp:nvSpPr>
      <dsp:spPr>
        <a:xfrm>
          <a:off x="0" y="4634399"/>
          <a:ext cx="8232775" cy="478800"/>
        </a:xfrm>
        <a:prstGeom prst="rect">
          <a:avLst/>
        </a:prstGeom>
        <a:solidFill>
          <a:schemeClr val="lt1">
            <a:alpha val="90000"/>
            <a:hueOff val="0"/>
            <a:satOff val="0"/>
            <a:lumOff val="0"/>
            <a:alphaOff val="0"/>
          </a:schemeClr>
        </a:solidFill>
        <a:ln w="25400" cap="flat" cmpd="sng" algn="ctr">
          <a:solidFill>
            <a:schemeClr val="accent2">
              <a:hueOff val="3901266"/>
              <a:satOff val="-4866"/>
              <a:lumOff val="1144"/>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dsp:style>
    </dsp:sp>
    <dsp:sp modelId="{B0F1E9D7-B33E-4B5F-9CF3-60731F0F115F}">
      <dsp:nvSpPr>
        <dsp:cNvPr id="0" name=""/>
        <dsp:cNvSpPr/>
      </dsp:nvSpPr>
      <dsp:spPr>
        <a:xfrm>
          <a:off x="411638" y="4353959"/>
          <a:ext cx="7233472" cy="560880"/>
        </a:xfrm>
        <a:prstGeom prst="roundRect">
          <a:avLst/>
        </a:prstGeom>
        <a:solidFill>
          <a:schemeClr val="accent2">
            <a:hueOff val="3901266"/>
            <a:satOff val="-4866"/>
            <a:lumOff val="1144"/>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217826" tIns="0" rIns="217826" bIns="0" numCol="1" spcCol="1270" anchor="ctr" anchorCtr="0">
          <a:noAutofit/>
        </a:bodyPr>
        <a:lstStyle/>
        <a:p>
          <a:pPr lvl="0" algn="l" defTabSz="711200">
            <a:lnSpc>
              <a:spcPct val="90000"/>
            </a:lnSpc>
            <a:spcBef>
              <a:spcPct val="0"/>
            </a:spcBef>
            <a:spcAft>
              <a:spcPct val="35000"/>
            </a:spcAft>
          </a:pPr>
          <a:r>
            <a:rPr lang="en-ZA" sz="1600" b="1" kern="1200" dirty="0"/>
            <a:t>Alternative funding sources, if any</a:t>
          </a:r>
          <a:endParaRPr lang="en-US" sz="1600" b="1" kern="1200" dirty="0"/>
        </a:p>
      </dsp:txBody>
      <dsp:txXfrm>
        <a:off x="439018" y="4381339"/>
        <a:ext cx="7178712" cy="506120"/>
      </dsp:txXfrm>
    </dsp:sp>
    <dsp:sp modelId="{4E6C16E5-693F-45EF-9512-0AF71076B29D}">
      <dsp:nvSpPr>
        <dsp:cNvPr id="0" name=""/>
        <dsp:cNvSpPr/>
      </dsp:nvSpPr>
      <dsp:spPr>
        <a:xfrm>
          <a:off x="0" y="5496240"/>
          <a:ext cx="8232775" cy="478800"/>
        </a:xfrm>
        <a:prstGeom prst="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dsp:style>
    </dsp:sp>
    <dsp:sp modelId="{70F25138-A832-41CF-AE45-0A346C01B087}">
      <dsp:nvSpPr>
        <dsp:cNvPr id="0" name=""/>
        <dsp:cNvSpPr/>
      </dsp:nvSpPr>
      <dsp:spPr>
        <a:xfrm>
          <a:off x="411638" y="5215800"/>
          <a:ext cx="7233472" cy="56088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217826" tIns="0" rIns="217826" bIns="0" numCol="1" spcCol="1270" anchor="ctr" anchorCtr="0">
          <a:noAutofit/>
        </a:bodyPr>
        <a:lstStyle/>
        <a:p>
          <a:pPr lvl="0" algn="l" defTabSz="711200">
            <a:lnSpc>
              <a:spcPct val="90000"/>
            </a:lnSpc>
            <a:spcBef>
              <a:spcPct val="0"/>
            </a:spcBef>
            <a:spcAft>
              <a:spcPct val="35000"/>
            </a:spcAft>
          </a:pPr>
          <a:r>
            <a:rPr lang="en-ZA" sz="1600" b="1" kern="1200" dirty="0"/>
            <a:t>Availability of risk management strategy</a:t>
          </a:r>
          <a:endParaRPr lang="en-US" sz="1600" b="1" kern="1200" dirty="0"/>
        </a:p>
      </dsp:txBody>
      <dsp:txXfrm>
        <a:off x="439018" y="5243180"/>
        <a:ext cx="7178712" cy="5061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B807F-05B0-4B51-B88A-D786E9AD1E53}">
      <dsp:nvSpPr>
        <dsp:cNvPr id="0" name=""/>
        <dsp:cNvSpPr/>
      </dsp:nvSpPr>
      <dsp:spPr>
        <a:xfrm>
          <a:off x="422909" y="0"/>
          <a:ext cx="4792980" cy="304662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372468-E9C4-40A3-BC93-5A05A7B7DB9C}">
      <dsp:nvSpPr>
        <dsp:cNvPr id="0" name=""/>
        <dsp:cNvSpPr/>
      </dsp:nvSpPr>
      <dsp:spPr>
        <a:xfrm>
          <a:off x="2822" y="913985"/>
          <a:ext cx="1357386" cy="121864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Mobilisation phase</a:t>
          </a:r>
        </a:p>
      </dsp:txBody>
      <dsp:txXfrm>
        <a:off x="62311" y="973474"/>
        <a:ext cx="1238408" cy="1099670"/>
      </dsp:txXfrm>
    </dsp:sp>
    <dsp:sp modelId="{29EF5858-54E6-450E-A9FF-CA58FB148851}">
      <dsp:nvSpPr>
        <dsp:cNvPr id="0" name=""/>
        <dsp:cNvSpPr/>
      </dsp:nvSpPr>
      <dsp:spPr>
        <a:xfrm>
          <a:off x="1428078" y="913985"/>
          <a:ext cx="1357386" cy="1218648"/>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Analysis phase</a:t>
          </a:r>
        </a:p>
      </dsp:txBody>
      <dsp:txXfrm>
        <a:off x="1487567" y="973474"/>
        <a:ext cx="1238408" cy="1099670"/>
      </dsp:txXfrm>
    </dsp:sp>
    <dsp:sp modelId="{CE557E88-8FD5-44C3-A176-B3A2677F8B38}">
      <dsp:nvSpPr>
        <dsp:cNvPr id="0" name=""/>
        <dsp:cNvSpPr/>
      </dsp:nvSpPr>
      <dsp:spPr>
        <a:xfrm>
          <a:off x="2853334" y="913985"/>
          <a:ext cx="1357386" cy="1218648"/>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Decision phase</a:t>
          </a:r>
        </a:p>
      </dsp:txBody>
      <dsp:txXfrm>
        <a:off x="2912823" y="973474"/>
        <a:ext cx="1238408" cy="1099670"/>
      </dsp:txXfrm>
    </dsp:sp>
    <dsp:sp modelId="{37F5E3E5-6835-4899-AE87-F8627FA0C994}">
      <dsp:nvSpPr>
        <dsp:cNvPr id="0" name=""/>
        <dsp:cNvSpPr/>
      </dsp:nvSpPr>
      <dsp:spPr>
        <a:xfrm>
          <a:off x="4278590" y="913985"/>
          <a:ext cx="1357386" cy="1218648"/>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Execution phase</a:t>
          </a:r>
        </a:p>
      </dsp:txBody>
      <dsp:txXfrm>
        <a:off x="4338079" y="973474"/>
        <a:ext cx="1238408" cy="10996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A1AB5-4095-4935-AC1A-971740E03896}">
      <dsp:nvSpPr>
        <dsp:cNvPr id="0" name=""/>
        <dsp:cNvSpPr/>
      </dsp:nvSpPr>
      <dsp:spPr>
        <a:xfrm>
          <a:off x="1550336" y="335290"/>
          <a:ext cx="2661359" cy="2661359"/>
        </a:xfrm>
        <a:prstGeom prst="blockArc">
          <a:avLst>
            <a:gd name="adj1" fmla="val 13114286"/>
            <a:gd name="adj2" fmla="val 16200000"/>
            <a:gd name="adj3" fmla="val 3897"/>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28355A-5ABD-476F-AFAF-465645F2E3B2}">
      <dsp:nvSpPr>
        <dsp:cNvPr id="0" name=""/>
        <dsp:cNvSpPr/>
      </dsp:nvSpPr>
      <dsp:spPr>
        <a:xfrm>
          <a:off x="1550336" y="335290"/>
          <a:ext cx="2661359" cy="2661359"/>
        </a:xfrm>
        <a:prstGeom prst="blockArc">
          <a:avLst>
            <a:gd name="adj1" fmla="val 10028571"/>
            <a:gd name="adj2" fmla="val 13114286"/>
            <a:gd name="adj3" fmla="val 3897"/>
          </a:avLst>
        </a:prstGeom>
        <a:solidFill>
          <a:schemeClr val="accent3">
            <a:hueOff val="9375220"/>
            <a:satOff val="-14067"/>
            <a:lumOff val="-228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D3EAB7-CFC1-40D6-950F-2B62C8B96E15}">
      <dsp:nvSpPr>
        <dsp:cNvPr id="0" name=""/>
        <dsp:cNvSpPr/>
      </dsp:nvSpPr>
      <dsp:spPr>
        <a:xfrm>
          <a:off x="1550336" y="335290"/>
          <a:ext cx="2661359" cy="2661359"/>
        </a:xfrm>
        <a:prstGeom prst="blockArc">
          <a:avLst>
            <a:gd name="adj1" fmla="val 6942857"/>
            <a:gd name="adj2" fmla="val 10028571"/>
            <a:gd name="adj3" fmla="val 3897"/>
          </a:avLst>
        </a:prstGeom>
        <a:solidFill>
          <a:schemeClr val="accent3">
            <a:hueOff val="7500176"/>
            <a:satOff val="-11253"/>
            <a:lumOff val="-18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85C155-F581-43F6-86EE-FE5FE2DE2210}">
      <dsp:nvSpPr>
        <dsp:cNvPr id="0" name=""/>
        <dsp:cNvSpPr/>
      </dsp:nvSpPr>
      <dsp:spPr>
        <a:xfrm>
          <a:off x="1550336" y="335290"/>
          <a:ext cx="2661359" cy="2661359"/>
        </a:xfrm>
        <a:prstGeom prst="blockArc">
          <a:avLst>
            <a:gd name="adj1" fmla="val 3857143"/>
            <a:gd name="adj2" fmla="val 6942857"/>
            <a:gd name="adj3" fmla="val 3897"/>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0D8751-E79A-434D-AE93-91BB97BD03A9}">
      <dsp:nvSpPr>
        <dsp:cNvPr id="0" name=""/>
        <dsp:cNvSpPr/>
      </dsp:nvSpPr>
      <dsp:spPr>
        <a:xfrm>
          <a:off x="1550336" y="335290"/>
          <a:ext cx="2661359" cy="2661359"/>
        </a:xfrm>
        <a:prstGeom prst="blockArc">
          <a:avLst>
            <a:gd name="adj1" fmla="val 771429"/>
            <a:gd name="adj2" fmla="val 3857143"/>
            <a:gd name="adj3" fmla="val 3897"/>
          </a:avLst>
        </a:prstGeom>
        <a:solidFill>
          <a:schemeClr val="accent3">
            <a:hueOff val="3750088"/>
            <a:satOff val="-5627"/>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E90409-CE60-4F8E-9EC7-6CC28743EB56}">
      <dsp:nvSpPr>
        <dsp:cNvPr id="0" name=""/>
        <dsp:cNvSpPr/>
      </dsp:nvSpPr>
      <dsp:spPr>
        <a:xfrm>
          <a:off x="1550336" y="335290"/>
          <a:ext cx="2661359" cy="2661359"/>
        </a:xfrm>
        <a:prstGeom prst="blockArc">
          <a:avLst>
            <a:gd name="adj1" fmla="val 19285714"/>
            <a:gd name="adj2" fmla="val 771429"/>
            <a:gd name="adj3" fmla="val 3897"/>
          </a:avLst>
        </a:prstGeom>
        <a:solidFill>
          <a:schemeClr val="accent3">
            <a:hueOff val="1875044"/>
            <a:satOff val="-2813"/>
            <a:lumOff val="-45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724440-E3F4-4134-AB1F-BD4F35D20652}">
      <dsp:nvSpPr>
        <dsp:cNvPr id="0" name=""/>
        <dsp:cNvSpPr/>
      </dsp:nvSpPr>
      <dsp:spPr>
        <a:xfrm>
          <a:off x="1550336" y="335290"/>
          <a:ext cx="2661359" cy="2661359"/>
        </a:xfrm>
        <a:prstGeom prst="blockArc">
          <a:avLst>
            <a:gd name="adj1" fmla="val 16200000"/>
            <a:gd name="adj2" fmla="val 19285714"/>
            <a:gd name="adj3" fmla="val 389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1064DD-425C-48DC-9A13-24F2E445C241}">
      <dsp:nvSpPr>
        <dsp:cNvPr id="0" name=""/>
        <dsp:cNvSpPr/>
      </dsp:nvSpPr>
      <dsp:spPr>
        <a:xfrm>
          <a:off x="2366591" y="1151546"/>
          <a:ext cx="1028849" cy="102884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a:t>Off Balance Sheet items</a:t>
          </a:r>
        </a:p>
      </dsp:txBody>
      <dsp:txXfrm>
        <a:off x="2517262" y="1302217"/>
        <a:ext cx="727507" cy="727507"/>
      </dsp:txXfrm>
    </dsp:sp>
    <dsp:sp modelId="{9DE9AA15-3DEF-4A50-9D05-064D220AF17E}">
      <dsp:nvSpPr>
        <dsp:cNvPr id="0" name=""/>
        <dsp:cNvSpPr/>
      </dsp:nvSpPr>
      <dsp:spPr>
        <a:xfrm>
          <a:off x="2340492" y="1120"/>
          <a:ext cx="1081047" cy="72019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a:t>Joint Ventures</a:t>
          </a:r>
        </a:p>
      </dsp:txBody>
      <dsp:txXfrm>
        <a:off x="2498808" y="106590"/>
        <a:ext cx="764415" cy="509254"/>
      </dsp:txXfrm>
    </dsp:sp>
    <dsp:sp modelId="{E0B8C3D1-A869-44FB-B748-FAE6C9657968}">
      <dsp:nvSpPr>
        <dsp:cNvPr id="0" name=""/>
        <dsp:cNvSpPr/>
      </dsp:nvSpPr>
      <dsp:spPr>
        <a:xfrm>
          <a:off x="3486147" y="492373"/>
          <a:ext cx="829930" cy="720194"/>
        </a:xfrm>
        <a:prstGeom prst="ellipse">
          <a:avLst/>
        </a:prstGeom>
        <a:solidFill>
          <a:schemeClr val="accent3">
            <a:hueOff val="1875044"/>
            <a:satOff val="-2813"/>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Derivatives</a:t>
          </a:r>
        </a:p>
      </dsp:txBody>
      <dsp:txXfrm>
        <a:off x="3607687" y="597843"/>
        <a:ext cx="586850" cy="509254"/>
      </dsp:txXfrm>
    </dsp:sp>
    <dsp:sp modelId="{6AFCD277-1728-42D4-83AF-B5F45B7041EA}">
      <dsp:nvSpPr>
        <dsp:cNvPr id="0" name=""/>
        <dsp:cNvSpPr/>
      </dsp:nvSpPr>
      <dsp:spPr>
        <a:xfrm>
          <a:off x="3716168" y="1596208"/>
          <a:ext cx="873775" cy="720194"/>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Partnerships</a:t>
          </a:r>
        </a:p>
      </dsp:txBody>
      <dsp:txXfrm>
        <a:off x="3844129" y="1701678"/>
        <a:ext cx="617853" cy="509254"/>
      </dsp:txXfrm>
    </dsp:sp>
    <dsp:sp modelId="{BB1B1884-9466-40FD-A33B-9483424B303D}">
      <dsp:nvSpPr>
        <dsp:cNvPr id="0" name=""/>
        <dsp:cNvSpPr/>
      </dsp:nvSpPr>
      <dsp:spPr>
        <a:xfrm>
          <a:off x="2990048" y="2481415"/>
          <a:ext cx="914157" cy="720194"/>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a:t>Operational leases</a:t>
          </a:r>
        </a:p>
      </dsp:txBody>
      <dsp:txXfrm>
        <a:off x="3123923" y="2586885"/>
        <a:ext cx="646407" cy="509254"/>
      </dsp:txXfrm>
    </dsp:sp>
    <dsp:sp modelId="{72038C6D-FFE5-40D5-998D-AA102E6442EE}">
      <dsp:nvSpPr>
        <dsp:cNvPr id="0" name=""/>
        <dsp:cNvSpPr/>
      </dsp:nvSpPr>
      <dsp:spPr>
        <a:xfrm>
          <a:off x="1878474" y="2481415"/>
          <a:ext cx="872861" cy="720194"/>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a:t>Sale of receivables</a:t>
          </a:r>
        </a:p>
      </dsp:txBody>
      <dsp:txXfrm>
        <a:off x="2006302" y="2586885"/>
        <a:ext cx="617205" cy="509254"/>
      </dsp:txXfrm>
    </dsp:sp>
    <dsp:sp modelId="{C67BD8B4-A311-4A8D-9806-039E120EA018}">
      <dsp:nvSpPr>
        <dsp:cNvPr id="0" name=""/>
        <dsp:cNvSpPr/>
      </dsp:nvSpPr>
      <dsp:spPr>
        <a:xfrm>
          <a:off x="1128055" y="1596208"/>
          <a:ext cx="961841" cy="720194"/>
        </a:xfrm>
        <a:prstGeom prst="ellipse">
          <a:avLst/>
        </a:prstGeom>
        <a:solidFill>
          <a:schemeClr val="accent3">
            <a:hueOff val="9375220"/>
            <a:satOff val="-14067"/>
            <a:lumOff val="-22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a:t>Securities</a:t>
          </a:r>
        </a:p>
      </dsp:txBody>
      <dsp:txXfrm>
        <a:off x="1268913" y="1701678"/>
        <a:ext cx="680125" cy="509254"/>
      </dsp:txXfrm>
    </dsp:sp>
    <dsp:sp modelId="{6CAC1210-6F0A-4286-8E3C-D7F7A5663C89}">
      <dsp:nvSpPr>
        <dsp:cNvPr id="0" name=""/>
        <dsp:cNvSpPr/>
      </dsp:nvSpPr>
      <dsp:spPr>
        <a:xfrm>
          <a:off x="1320863" y="492373"/>
          <a:ext cx="1080111" cy="720194"/>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a:t>Special purpose entities</a:t>
          </a:r>
        </a:p>
      </dsp:txBody>
      <dsp:txXfrm>
        <a:off x="1479042" y="597843"/>
        <a:ext cx="763753" cy="50925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FA65547-F867-4487-982A-9B745A97CBE0}" type="datetimeFigureOut">
              <a:rPr lang="en-US"/>
              <a:pPr>
                <a:defRPr/>
              </a:pPr>
              <a:t>6/20/2016</a:t>
            </a:fld>
            <a:endParaRPr lang="en-US"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65756F2-3442-483B-8BBA-C5E7C3CFC7ED}" type="slidenum">
              <a:rPr lang="en-US"/>
              <a:pPr>
                <a:defRPr/>
              </a:pPr>
              <a:t>‹#›</a:t>
            </a:fld>
            <a:endParaRPr lang="en-US" dirty="0"/>
          </a:p>
        </p:txBody>
      </p:sp>
    </p:spTree>
    <p:extLst>
      <p:ext uri="{BB962C8B-B14F-4D97-AF65-F5344CB8AC3E}">
        <p14:creationId xmlns:p14="http://schemas.microsoft.com/office/powerpoint/2010/main" val="1604195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11C6A84-2C06-4140-8E09-C849DD232072}" type="datetimeFigureOut">
              <a:rPr lang="en-GB"/>
              <a:pPr>
                <a:defRPr/>
              </a:pPr>
              <a:t>20/06/2016</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C6B8F02-DE3B-40FD-ABCA-37B73B280480}" type="slidenum">
              <a:rPr lang="en-GB"/>
              <a:pPr>
                <a:defRPr/>
              </a:pPr>
              <a:t>‹#›</a:t>
            </a:fld>
            <a:endParaRPr lang="en-GB" dirty="0"/>
          </a:p>
        </p:txBody>
      </p:sp>
    </p:spTree>
    <p:extLst>
      <p:ext uri="{BB962C8B-B14F-4D97-AF65-F5344CB8AC3E}">
        <p14:creationId xmlns:p14="http://schemas.microsoft.com/office/powerpoint/2010/main" val="8377023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35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E8E12B6-8367-4718-AD97-873B4DD95B7F}" type="slidenum">
              <a:rPr lang="en-GB" altLang="en-US" smtClean="0"/>
              <a:pPr fontAlgn="base">
                <a:spcBef>
                  <a:spcPct val="0"/>
                </a:spcBef>
                <a:spcAft>
                  <a:spcPct val="0"/>
                </a:spcAft>
              </a:pPr>
              <a:t>1</a:t>
            </a:fld>
            <a:endParaRPr lang="en-GB" altLang="en-US" dirty="0"/>
          </a:p>
        </p:txBody>
      </p:sp>
    </p:spTree>
    <p:extLst>
      <p:ext uri="{BB962C8B-B14F-4D97-AF65-F5344CB8AC3E}">
        <p14:creationId xmlns:p14="http://schemas.microsoft.com/office/powerpoint/2010/main" val="2098954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11</a:t>
            </a:fld>
            <a:endParaRPr lang="en-GB" dirty="0"/>
          </a:p>
        </p:txBody>
      </p:sp>
    </p:spTree>
    <p:extLst>
      <p:ext uri="{BB962C8B-B14F-4D97-AF65-F5344CB8AC3E}">
        <p14:creationId xmlns:p14="http://schemas.microsoft.com/office/powerpoint/2010/main" val="2962435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F4A2C8-6C88-4E71-83EE-698B9D4FE22F}" type="slidenum">
              <a:rPr lang="en-GB" smtClean="0"/>
              <a:pPr/>
              <a:t>12</a:t>
            </a:fld>
            <a:endParaRPr lang="en-GB"/>
          </a:p>
        </p:txBody>
      </p:sp>
    </p:spTree>
    <p:extLst>
      <p:ext uri="{BB962C8B-B14F-4D97-AF65-F5344CB8AC3E}">
        <p14:creationId xmlns:p14="http://schemas.microsoft.com/office/powerpoint/2010/main" val="1013849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F4A2C8-6C88-4E71-83EE-698B9D4FE22F}" type="slidenum">
              <a:rPr lang="en-GB" smtClean="0"/>
              <a:pPr/>
              <a:t>13</a:t>
            </a:fld>
            <a:endParaRPr lang="en-GB"/>
          </a:p>
        </p:txBody>
      </p:sp>
    </p:spTree>
    <p:extLst>
      <p:ext uri="{BB962C8B-B14F-4D97-AF65-F5344CB8AC3E}">
        <p14:creationId xmlns:p14="http://schemas.microsoft.com/office/powerpoint/2010/main" val="772853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pPr/>
              <a:t>14</a:t>
            </a:fld>
            <a:endParaRPr lang="en-GB"/>
          </a:p>
        </p:txBody>
      </p:sp>
    </p:spTree>
    <p:extLst>
      <p:ext uri="{BB962C8B-B14F-4D97-AF65-F5344CB8AC3E}">
        <p14:creationId xmlns:p14="http://schemas.microsoft.com/office/powerpoint/2010/main" val="2789604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15</a:t>
            </a:fld>
            <a:endParaRPr lang="en-GB"/>
          </a:p>
        </p:txBody>
      </p:sp>
    </p:spTree>
    <p:extLst>
      <p:ext uri="{BB962C8B-B14F-4D97-AF65-F5344CB8AC3E}">
        <p14:creationId xmlns:p14="http://schemas.microsoft.com/office/powerpoint/2010/main" val="4126013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16</a:t>
            </a:fld>
            <a:endParaRPr lang="en-GB"/>
          </a:p>
        </p:txBody>
      </p:sp>
    </p:spTree>
    <p:extLst>
      <p:ext uri="{BB962C8B-B14F-4D97-AF65-F5344CB8AC3E}">
        <p14:creationId xmlns:p14="http://schemas.microsoft.com/office/powerpoint/2010/main" val="2143155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17</a:t>
            </a:fld>
            <a:endParaRPr lang="en-GB"/>
          </a:p>
        </p:txBody>
      </p:sp>
    </p:spTree>
    <p:extLst>
      <p:ext uri="{BB962C8B-B14F-4D97-AF65-F5344CB8AC3E}">
        <p14:creationId xmlns:p14="http://schemas.microsoft.com/office/powerpoint/2010/main" val="347337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18</a:t>
            </a:fld>
            <a:endParaRPr lang="en-GB"/>
          </a:p>
        </p:txBody>
      </p:sp>
    </p:spTree>
    <p:extLst>
      <p:ext uri="{BB962C8B-B14F-4D97-AF65-F5344CB8AC3E}">
        <p14:creationId xmlns:p14="http://schemas.microsoft.com/office/powerpoint/2010/main" val="1438563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t" latinLnBrk="0" hangingPunct="1"/>
            <a:r>
              <a:rPr lang="en-ZA" sz="1200" b="1" i="0" u="none" strike="noStrike" kern="1200" dirty="0">
                <a:solidFill>
                  <a:schemeClr val="tx1"/>
                </a:solidFill>
                <a:effectLst/>
                <a:latin typeface="+mn-lt"/>
                <a:ea typeface="+mn-ea"/>
                <a:cs typeface="+mn-cs"/>
              </a:rPr>
              <a:t>Ratio</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1" i="0" u="none" strike="noStrike" kern="1200" dirty="0">
                <a:solidFill>
                  <a:schemeClr val="tx1"/>
                </a:solidFill>
                <a:effectLst/>
                <a:latin typeface="+mn-lt"/>
                <a:ea typeface="+mn-ea"/>
                <a:cs typeface="+mn-cs"/>
              </a:rPr>
              <a:t>Use</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1" i="0" u="none" strike="noStrike" kern="1200" dirty="0">
                <a:solidFill>
                  <a:schemeClr val="tx1"/>
                </a:solidFill>
                <a:effectLst/>
                <a:latin typeface="+mn-lt"/>
                <a:ea typeface="+mn-ea"/>
                <a:cs typeface="+mn-cs"/>
              </a:rPr>
              <a:t>Gearing ratio</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0" i="0" u="none" strike="noStrike" kern="1200" dirty="0">
                <a:solidFill>
                  <a:schemeClr val="tx1"/>
                </a:solidFill>
                <a:effectLst/>
                <a:latin typeface="+mn-lt"/>
                <a:ea typeface="+mn-ea"/>
                <a:cs typeface="+mn-cs"/>
              </a:rPr>
              <a:t>Gearing is a measure of financial leverage, demonstrating the degree to which an</a:t>
            </a:r>
            <a:r>
              <a:rPr lang="en-ZA" sz="1200" b="0" i="0" u="none" strike="noStrike" kern="1200" baseline="0" dirty="0">
                <a:solidFill>
                  <a:schemeClr val="tx1"/>
                </a:solidFill>
                <a:effectLst/>
                <a:latin typeface="+mn-lt"/>
                <a:ea typeface="+mn-ea"/>
                <a:cs typeface="+mn-cs"/>
              </a:rPr>
              <a:t> entity</a:t>
            </a:r>
            <a:r>
              <a:rPr lang="en-ZA" sz="1200" b="0" i="0" u="none" strike="noStrike" kern="1200" dirty="0">
                <a:solidFill>
                  <a:schemeClr val="tx1"/>
                </a:solidFill>
                <a:effectLst/>
                <a:latin typeface="+mn-lt"/>
                <a:ea typeface="+mn-ea"/>
                <a:cs typeface="+mn-cs"/>
              </a:rPr>
              <a:t>'s activities are funded by owner's funds versus creditor's funds.</a:t>
            </a:r>
          </a:p>
          <a:p>
            <a:pPr rtl="0" eaLnBrk="1" fontAlgn="t" latinLnBrk="0" hangingPunct="1"/>
            <a:r>
              <a:rPr lang="en-ZA" sz="1200" b="1" i="0" u="none" strike="noStrike" kern="1200" dirty="0">
                <a:solidFill>
                  <a:schemeClr val="tx1"/>
                </a:solidFill>
                <a:effectLst/>
                <a:latin typeface="+mn-lt"/>
                <a:ea typeface="+mn-ea"/>
                <a:cs typeface="+mn-cs"/>
              </a:rPr>
              <a:t>Liquidity</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0" i="0" u="none" strike="noStrike" kern="1200" dirty="0">
                <a:solidFill>
                  <a:schemeClr val="tx1"/>
                </a:solidFill>
                <a:effectLst/>
                <a:latin typeface="+mn-lt"/>
                <a:ea typeface="+mn-ea"/>
                <a:cs typeface="+mn-cs"/>
              </a:rPr>
              <a:t>Liquidity ratios are used to determine a borrower’s ability to pay off its short-terms debts obligations. The higher the value of the ratio, the larger the margin of safety.</a:t>
            </a:r>
          </a:p>
          <a:p>
            <a:pPr rtl="0" eaLnBrk="1" fontAlgn="t" latinLnBrk="0" hangingPunct="1"/>
            <a:r>
              <a:rPr lang="en-ZA" sz="1200" b="1" i="0" u="none" strike="noStrike" kern="1200" dirty="0">
                <a:solidFill>
                  <a:schemeClr val="tx1"/>
                </a:solidFill>
                <a:effectLst/>
                <a:latin typeface="+mn-lt"/>
                <a:ea typeface="+mn-ea"/>
                <a:cs typeface="+mn-cs"/>
              </a:rPr>
              <a:t>Debt</a:t>
            </a:r>
            <a:r>
              <a:rPr lang="en-ZA" sz="1200" b="1" i="0" u="none" strike="noStrike" kern="1200" baseline="0" dirty="0">
                <a:solidFill>
                  <a:schemeClr val="tx1"/>
                </a:solidFill>
                <a:effectLst/>
                <a:latin typeface="+mn-lt"/>
                <a:ea typeface="+mn-ea"/>
                <a:cs typeface="+mn-cs"/>
              </a:rPr>
              <a:t> coverage</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0" i="0" u="none" strike="noStrike" kern="1200" dirty="0">
                <a:solidFill>
                  <a:schemeClr val="tx1"/>
                </a:solidFill>
                <a:effectLst/>
                <a:latin typeface="+mn-lt"/>
                <a:ea typeface="+mn-ea"/>
                <a:cs typeface="+mn-cs"/>
              </a:rPr>
              <a:t>In corporate finance, the Debt Coverage Ratio is a measure of the cash flow available to pay current debt obligations. the higher the coverage ratio, the better the ability of the entity to fulfil its obligations to its lenders.</a:t>
            </a:r>
          </a:p>
          <a:p>
            <a:pPr rtl="0" eaLnBrk="1" fontAlgn="t" latinLnBrk="0" hangingPunct="1"/>
            <a:r>
              <a:rPr lang="en-ZA" sz="1200" b="1" i="0" u="none" strike="noStrike" kern="1200" dirty="0">
                <a:solidFill>
                  <a:schemeClr val="tx1"/>
                </a:solidFill>
                <a:effectLst/>
                <a:latin typeface="+mn-lt"/>
                <a:ea typeface="+mn-ea"/>
                <a:cs typeface="+mn-cs"/>
              </a:rPr>
              <a:t>Cost coverage</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0" i="0" u="none" strike="noStrike" kern="1200" dirty="0">
                <a:solidFill>
                  <a:schemeClr val="tx1"/>
                </a:solidFill>
                <a:effectLst/>
                <a:latin typeface="+mn-lt"/>
                <a:ea typeface="+mn-ea"/>
                <a:cs typeface="+mn-cs"/>
              </a:rPr>
              <a:t>The coverage ratio is a measure of an</a:t>
            </a:r>
            <a:r>
              <a:rPr lang="en-ZA" sz="1200" b="0" i="0" u="none" strike="noStrike" kern="1200" baseline="0" dirty="0">
                <a:solidFill>
                  <a:schemeClr val="tx1"/>
                </a:solidFill>
                <a:effectLst/>
                <a:latin typeface="+mn-lt"/>
                <a:ea typeface="+mn-ea"/>
                <a:cs typeface="+mn-cs"/>
              </a:rPr>
              <a:t> entity’s </a:t>
            </a:r>
            <a:r>
              <a:rPr lang="en-ZA" sz="1200" b="0" i="0" u="none" strike="noStrike" kern="1200" dirty="0">
                <a:solidFill>
                  <a:schemeClr val="tx1"/>
                </a:solidFill>
                <a:effectLst/>
                <a:latin typeface="+mn-lt"/>
                <a:ea typeface="+mn-ea"/>
                <a:cs typeface="+mn-cs"/>
              </a:rPr>
              <a:t>ability to meet its financial obligations,</a:t>
            </a:r>
            <a:r>
              <a:rPr lang="en-ZA" sz="1200" b="0" i="0" u="none" strike="noStrike" kern="1200" baseline="0" dirty="0">
                <a:solidFill>
                  <a:schemeClr val="tx1"/>
                </a:solidFill>
                <a:effectLst/>
                <a:latin typeface="+mn-lt"/>
                <a:ea typeface="+mn-ea"/>
                <a:cs typeface="+mn-cs"/>
              </a:rPr>
              <a:t> </a:t>
            </a:r>
            <a:r>
              <a:rPr lang="en-ZA" sz="1200" b="0" i="0" u="none" strike="noStrike" kern="1200" dirty="0">
                <a:solidFill>
                  <a:schemeClr val="tx1"/>
                </a:solidFill>
                <a:effectLst/>
                <a:latin typeface="+mn-lt"/>
                <a:ea typeface="+mn-ea"/>
                <a:cs typeface="+mn-cs"/>
              </a:rPr>
              <a:t>the higher the coverage ratio, the better the ability to fulfil its obligations to its lenders. </a:t>
            </a:r>
          </a:p>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19</a:t>
            </a:fld>
            <a:endParaRPr lang="en-GB"/>
          </a:p>
        </p:txBody>
      </p:sp>
    </p:spTree>
    <p:extLst>
      <p:ext uri="{BB962C8B-B14F-4D97-AF65-F5344CB8AC3E}">
        <p14:creationId xmlns:p14="http://schemas.microsoft.com/office/powerpoint/2010/main" val="789231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20</a:t>
            </a:fld>
            <a:endParaRPr lang="en-GB"/>
          </a:p>
        </p:txBody>
      </p:sp>
    </p:spTree>
    <p:extLst>
      <p:ext uri="{BB962C8B-B14F-4D97-AF65-F5344CB8AC3E}">
        <p14:creationId xmlns:p14="http://schemas.microsoft.com/office/powerpoint/2010/main" val="945928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2</a:t>
            </a:fld>
            <a:endParaRPr lang="en-GB" dirty="0"/>
          </a:p>
        </p:txBody>
      </p:sp>
    </p:spTree>
    <p:extLst>
      <p:ext uri="{BB962C8B-B14F-4D97-AF65-F5344CB8AC3E}">
        <p14:creationId xmlns:p14="http://schemas.microsoft.com/office/powerpoint/2010/main" val="450585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t" latinLnBrk="0" hangingPunct="1"/>
            <a:r>
              <a:rPr lang="en-ZA" sz="1200" b="1" i="0" u="none" strike="noStrike" kern="1200" dirty="0">
                <a:solidFill>
                  <a:schemeClr val="tx1"/>
                </a:solidFill>
                <a:effectLst/>
                <a:latin typeface="+mn-lt"/>
                <a:ea typeface="+mn-ea"/>
                <a:cs typeface="+mn-cs"/>
              </a:rPr>
              <a:t>Ratio</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1" i="0" u="none" strike="noStrike" kern="1200" dirty="0">
                <a:solidFill>
                  <a:schemeClr val="tx1"/>
                </a:solidFill>
                <a:effectLst/>
                <a:latin typeface="+mn-lt"/>
                <a:ea typeface="+mn-ea"/>
                <a:cs typeface="+mn-cs"/>
              </a:rPr>
              <a:t>Use</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1" i="0" u="none" strike="noStrike" kern="1200" dirty="0">
                <a:solidFill>
                  <a:schemeClr val="tx1"/>
                </a:solidFill>
                <a:effectLst/>
                <a:latin typeface="+mn-lt"/>
                <a:ea typeface="+mn-ea"/>
                <a:cs typeface="+mn-cs"/>
              </a:rPr>
              <a:t>Gearing ratio</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0" i="0" u="none" strike="noStrike" kern="1200" dirty="0">
                <a:solidFill>
                  <a:schemeClr val="tx1"/>
                </a:solidFill>
                <a:effectLst/>
                <a:latin typeface="+mn-lt"/>
                <a:ea typeface="+mn-ea"/>
                <a:cs typeface="+mn-cs"/>
              </a:rPr>
              <a:t>Gearing is a measure of financial leverage, demonstrating the degree to which an</a:t>
            </a:r>
            <a:r>
              <a:rPr lang="en-ZA" sz="1200" b="0" i="0" u="none" strike="noStrike" kern="1200" baseline="0" dirty="0">
                <a:solidFill>
                  <a:schemeClr val="tx1"/>
                </a:solidFill>
                <a:effectLst/>
                <a:latin typeface="+mn-lt"/>
                <a:ea typeface="+mn-ea"/>
                <a:cs typeface="+mn-cs"/>
              </a:rPr>
              <a:t> entity</a:t>
            </a:r>
            <a:r>
              <a:rPr lang="en-ZA" sz="1200" b="0" i="0" u="none" strike="noStrike" kern="1200" dirty="0">
                <a:solidFill>
                  <a:schemeClr val="tx1"/>
                </a:solidFill>
                <a:effectLst/>
                <a:latin typeface="+mn-lt"/>
                <a:ea typeface="+mn-ea"/>
                <a:cs typeface="+mn-cs"/>
              </a:rPr>
              <a:t>'s activities are funded by owner's funds versus creditor's funds.</a:t>
            </a:r>
          </a:p>
          <a:p>
            <a:pPr rtl="0" eaLnBrk="1" fontAlgn="t" latinLnBrk="0" hangingPunct="1"/>
            <a:r>
              <a:rPr lang="en-ZA" sz="1200" b="1" i="0" u="none" strike="noStrike" kern="1200" dirty="0">
                <a:solidFill>
                  <a:schemeClr val="tx1"/>
                </a:solidFill>
                <a:effectLst/>
                <a:latin typeface="+mn-lt"/>
                <a:ea typeface="+mn-ea"/>
                <a:cs typeface="+mn-cs"/>
              </a:rPr>
              <a:t>Liquidity</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0" i="0" u="none" strike="noStrike" kern="1200" dirty="0">
                <a:solidFill>
                  <a:schemeClr val="tx1"/>
                </a:solidFill>
                <a:effectLst/>
                <a:latin typeface="+mn-lt"/>
                <a:ea typeface="+mn-ea"/>
                <a:cs typeface="+mn-cs"/>
              </a:rPr>
              <a:t>Liquidity ratios are used to determine a borrower’s ability to pay off its short-terms debts obligations. The higher the value of the ratio, the larger the margin of safety.</a:t>
            </a:r>
          </a:p>
          <a:p>
            <a:pPr rtl="0" eaLnBrk="1" fontAlgn="t" latinLnBrk="0" hangingPunct="1"/>
            <a:r>
              <a:rPr lang="en-ZA" sz="1200" b="1" i="0" u="none" strike="noStrike" kern="1200" dirty="0">
                <a:solidFill>
                  <a:schemeClr val="tx1"/>
                </a:solidFill>
                <a:effectLst/>
                <a:latin typeface="+mn-lt"/>
                <a:ea typeface="+mn-ea"/>
                <a:cs typeface="+mn-cs"/>
              </a:rPr>
              <a:t>Debt</a:t>
            </a:r>
            <a:r>
              <a:rPr lang="en-ZA" sz="1200" b="1" i="0" u="none" strike="noStrike" kern="1200" baseline="0" dirty="0">
                <a:solidFill>
                  <a:schemeClr val="tx1"/>
                </a:solidFill>
                <a:effectLst/>
                <a:latin typeface="+mn-lt"/>
                <a:ea typeface="+mn-ea"/>
                <a:cs typeface="+mn-cs"/>
              </a:rPr>
              <a:t> coverage</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0" i="0" u="none" strike="noStrike" kern="1200" dirty="0">
                <a:solidFill>
                  <a:schemeClr val="tx1"/>
                </a:solidFill>
                <a:effectLst/>
                <a:latin typeface="+mn-lt"/>
                <a:ea typeface="+mn-ea"/>
                <a:cs typeface="+mn-cs"/>
              </a:rPr>
              <a:t>In corporate finance, the Debt Coverage Ratio is a measure of the cash flow available to pay current debt obligations. the higher the coverage ratio, the better the ability of the entity to fulfil its obligations to its lenders.</a:t>
            </a:r>
          </a:p>
          <a:p>
            <a:pPr rtl="0" eaLnBrk="1" fontAlgn="t" latinLnBrk="0" hangingPunct="1"/>
            <a:r>
              <a:rPr lang="en-ZA" sz="1200" b="1" i="0" u="none" strike="noStrike" kern="1200" dirty="0">
                <a:solidFill>
                  <a:schemeClr val="tx1"/>
                </a:solidFill>
                <a:effectLst/>
                <a:latin typeface="+mn-lt"/>
                <a:ea typeface="+mn-ea"/>
                <a:cs typeface="+mn-cs"/>
              </a:rPr>
              <a:t>Cost coverage</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0" i="0" u="none" strike="noStrike" kern="1200" dirty="0">
                <a:solidFill>
                  <a:schemeClr val="tx1"/>
                </a:solidFill>
                <a:effectLst/>
                <a:latin typeface="+mn-lt"/>
                <a:ea typeface="+mn-ea"/>
                <a:cs typeface="+mn-cs"/>
              </a:rPr>
              <a:t>The coverage ratio is a measure of an</a:t>
            </a:r>
            <a:r>
              <a:rPr lang="en-ZA" sz="1200" b="0" i="0" u="none" strike="noStrike" kern="1200" baseline="0" dirty="0">
                <a:solidFill>
                  <a:schemeClr val="tx1"/>
                </a:solidFill>
                <a:effectLst/>
                <a:latin typeface="+mn-lt"/>
                <a:ea typeface="+mn-ea"/>
                <a:cs typeface="+mn-cs"/>
              </a:rPr>
              <a:t> entity’s </a:t>
            </a:r>
            <a:r>
              <a:rPr lang="en-ZA" sz="1200" b="0" i="0" u="none" strike="noStrike" kern="1200" dirty="0">
                <a:solidFill>
                  <a:schemeClr val="tx1"/>
                </a:solidFill>
                <a:effectLst/>
                <a:latin typeface="+mn-lt"/>
                <a:ea typeface="+mn-ea"/>
                <a:cs typeface="+mn-cs"/>
              </a:rPr>
              <a:t>ability to meet its financial obligations,</a:t>
            </a:r>
            <a:r>
              <a:rPr lang="en-ZA" sz="1200" b="0" i="0" u="none" strike="noStrike" kern="1200" baseline="0" dirty="0">
                <a:solidFill>
                  <a:schemeClr val="tx1"/>
                </a:solidFill>
                <a:effectLst/>
                <a:latin typeface="+mn-lt"/>
                <a:ea typeface="+mn-ea"/>
                <a:cs typeface="+mn-cs"/>
              </a:rPr>
              <a:t> </a:t>
            </a:r>
            <a:r>
              <a:rPr lang="en-ZA" sz="1200" b="0" i="0" u="none" strike="noStrike" kern="1200" dirty="0">
                <a:solidFill>
                  <a:schemeClr val="tx1"/>
                </a:solidFill>
                <a:effectLst/>
                <a:latin typeface="+mn-lt"/>
                <a:ea typeface="+mn-ea"/>
                <a:cs typeface="+mn-cs"/>
              </a:rPr>
              <a:t>the higher the coverage ratio, the better the ability to fulfil its obligations to its lenders. </a:t>
            </a:r>
          </a:p>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21</a:t>
            </a:fld>
            <a:endParaRPr lang="en-GB"/>
          </a:p>
        </p:txBody>
      </p:sp>
    </p:spTree>
    <p:extLst>
      <p:ext uri="{BB962C8B-B14F-4D97-AF65-F5344CB8AC3E}">
        <p14:creationId xmlns:p14="http://schemas.microsoft.com/office/powerpoint/2010/main" val="3712574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22</a:t>
            </a:fld>
            <a:endParaRPr lang="en-GB"/>
          </a:p>
        </p:txBody>
      </p:sp>
    </p:spTree>
    <p:extLst>
      <p:ext uri="{BB962C8B-B14F-4D97-AF65-F5344CB8AC3E}">
        <p14:creationId xmlns:p14="http://schemas.microsoft.com/office/powerpoint/2010/main" val="4086473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t" latinLnBrk="0" hangingPunct="1"/>
            <a:r>
              <a:rPr lang="en-ZA" sz="1200" b="1" i="0" u="none" strike="noStrike" kern="1200" dirty="0">
                <a:solidFill>
                  <a:schemeClr val="tx1"/>
                </a:solidFill>
                <a:effectLst/>
                <a:latin typeface="+mn-lt"/>
                <a:ea typeface="+mn-ea"/>
                <a:cs typeface="+mn-cs"/>
              </a:rPr>
              <a:t>Ratio</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1" i="0" u="none" strike="noStrike" kern="1200" dirty="0">
                <a:solidFill>
                  <a:schemeClr val="tx1"/>
                </a:solidFill>
                <a:effectLst/>
                <a:latin typeface="+mn-lt"/>
                <a:ea typeface="+mn-ea"/>
                <a:cs typeface="+mn-cs"/>
              </a:rPr>
              <a:t>Use</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1" i="0" u="none" strike="noStrike" kern="1200" dirty="0">
                <a:solidFill>
                  <a:schemeClr val="tx1"/>
                </a:solidFill>
                <a:effectLst/>
                <a:latin typeface="+mn-lt"/>
                <a:ea typeface="+mn-ea"/>
                <a:cs typeface="+mn-cs"/>
              </a:rPr>
              <a:t>Gearing ratio</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0" i="0" u="none" strike="noStrike" kern="1200" dirty="0">
                <a:solidFill>
                  <a:schemeClr val="tx1"/>
                </a:solidFill>
                <a:effectLst/>
                <a:latin typeface="+mn-lt"/>
                <a:ea typeface="+mn-ea"/>
                <a:cs typeface="+mn-cs"/>
              </a:rPr>
              <a:t>Gearing is a measure of financial leverage, demonstrating the degree to which an</a:t>
            </a:r>
            <a:r>
              <a:rPr lang="en-ZA" sz="1200" b="0" i="0" u="none" strike="noStrike" kern="1200" baseline="0" dirty="0">
                <a:solidFill>
                  <a:schemeClr val="tx1"/>
                </a:solidFill>
                <a:effectLst/>
                <a:latin typeface="+mn-lt"/>
                <a:ea typeface="+mn-ea"/>
                <a:cs typeface="+mn-cs"/>
              </a:rPr>
              <a:t> entity</a:t>
            </a:r>
            <a:r>
              <a:rPr lang="en-ZA" sz="1200" b="0" i="0" u="none" strike="noStrike" kern="1200" dirty="0">
                <a:solidFill>
                  <a:schemeClr val="tx1"/>
                </a:solidFill>
                <a:effectLst/>
                <a:latin typeface="+mn-lt"/>
                <a:ea typeface="+mn-ea"/>
                <a:cs typeface="+mn-cs"/>
              </a:rPr>
              <a:t>'s activities are funded by owner's funds versus creditor's funds.</a:t>
            </a:r>
          </a:p>
          <a:p>
            <a:pPr rtl="0" eaLnBrk="1" fontAlgn="t" latinLnBrk="0" hangingPunct="1"/>
            <a:r>
              <a:rPr lang="en-ZA" sz="1200" b="1" i="0" u="none" strike="noStrike" kern="1200" dirty="0">
                <a:solidFill>
                  <a:schemeClr val="tx1"/>
                </a:solidFill>
                <a:effectLst/>
                <a:latin typeface="+mn-lt"/>
                <a:ea typeface="+mn-ea"/>
                <a:cs typeface="+mn-cs"/>
              </a:rPr>
              <a:t>Liquidity</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0" i="0" u="none" strike="noStrike" kern="1200" dirty="0">
                <a:solidFill>
                  <a:schemeClr val="tx1"/>
                </a:solidFill>
                <a:effectLst/>
                <a:latin typeface="+mn-lt"/>
                <a:ea typeface="+mn-ea"/>
                <a:cs typeface="+mn-cs"/>
              </a:rPr>
              <a:t>Liquidity ratios are used to determine a borrower’s ability to pay off its short-terms debts obligations. The higher the value of the ratio, the larger the margin of safety.</a:t>
            </a:r>
          </a:p>
          <a:p>
            <a:pPr rtl="0" eaLnBrk="1" fontAlgn="t" latinLnBrk="0" hangingPunct="1"/>
            <a:r>
              <a:rPr lang="en-ZA" sz="1200" b="1" i="0" u="none" strike="noStrike" kern="1200" dirty="0">
                <a:solidFill>
                  <a:schemeClr val="tx1"/>
                </a:solidFill>
                <a:effectLst/>
                <a:latin typeface="+mn-lt"/>
                <a:ea typeface="+mn-ea"/>
                <a:cs typeface="+mn-cs"/>
              </a:rPr>
              <a:t>Debt</a:t>
            </a:r>
            <a:r>
              <a:rPr lang="en-ZA" sz="1200" b="1" i="0" u="none" strike="noStrike" kern="1200" baseline="0" dirty="0">
                <a:solidFill>
                  <a:schemeClr val="tx1"/>
                </a:solidFill>
                <a:effectLst/>
                <a:latin typeface="+mn-lt"/>
                <a:ea typeface="+mn-ea"/>
                <a:cs typeface="+mn-cs"/>
              </a:rPr>
              <a:t> coverage</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0" i="0" u="none" strike="noStrike" kern="1200" dirty="0">
                <a:solidFill>
                  <a:schemeClr val="tx1"/>
                </a:solidFill>
                <a:effectLst/>
                <a:latin typeface="+mn-lt"/>
                <a:ea typeface="+mn-ea"/>
                <a:cs typeface="+mn-cs"/>
              </a:rPr>
              <a:t>In corporate finance, the Debt Coverage Ratio is a measure of the cash flow available to pay current debt obligations. the higher the coverage ratio, the better the ability of the entity to fulfil its obligations to its lenders.</a:t>
            </a:r>
          </a:p>
          <a:p>
            <a:pPr rtl="0" eaLnBrk="1" fontAlgn="t" latinLnBrk="0" hangingPunct="1"/>
            <a:r>
              <a:rPr lang="en-ZA" sz="1200" b="1" i="0" u="none" strike="noStrike" kern="1200" dirty="0">
                <a:solidFill>
                  <a:schemeClr val="tx1"/>
                </a:solidFill>
                <a:effectLst/>
                <a:latin typeface="+mn-lt"/>
                <a:ea typeface="+mn-ea"/>
                <a:cs typeface="+mn-cs"/>
              </a:rPr>
              <a:t>Cost coverage</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0" i="0" u="none" strike="noStrike" kern="1200" dirty="0">
                <a:solidFill>
                  <a:schemeClr val="tx1"/>
                </a:solidFill>
                <a:effectLst/>
                <a:latin typeface="+mn-lt"/>
                <a:ea typeface="+mn-ea"/>
                <a:cs typeface="+mn-cs"/>
              </a:rPr>
              <a:t>The coverage ratio is a measure of an</a:t>
            </a:r>
            <a:r>
              <a:rPr lang="en-ZA" sz="1200" b="0" i="0" u="none" strike="noStrike" kern="1200" baseline="0" dirty="0">
                <a:solidFill>
                  <a:schemeClr val="tx1"/>
                </a:solidFill>
                <a:effectLst/>
                <a:latin typeface="+mn-lt"/>
                <a:ea typeface="+mn-ea"/>
                <a:cs typeface="+mn-cs"/>
              </a:rPr>
              <a:t> entity’s </a:t>
            </a:r>
            <a:r>
              <a:rPr lang="en-ZA" sz="1200" b="0" i="0" u="none" strike="noStrike" kern="1200" dirty="0">
                <a:solidFill>
                  <a:schemeClr val="tx1"/>
                </a:solidFill>
                <a:effectLst/>
                <a:latin typeface="+mn-lt"/>
                <a:ea typeface="+mn-ea"/>
                <a:cs typeface="+mn-cs"/>
              </a:rPr>
              <a:t>ability to meet its financial obligations,</a:t>
            </a:r>
            <a:r>
              <a:rPr lang="en-ZA" sz="1200" b="0" i="0" u="none" strike="noStrike" kern="1200" baseline="0" dirty="0">
                <a:solidFill>
                  <a:schemeClr val="tx1"/>
                </a:solidFill>
                <a:effectLst/>
                <a:latin typeface="+mn-lt"/>
                <a:ea typeface="+mn-ea"/>
                <a:cs typeface="+mn-cs"/>
              </a:rPr>
              <a:t> </a:t>
            </a:r>
            <a:r>
              <a:rPr lang="en-ZA" sz="1200" b="0" i="0" u="none" strike="noStrike" kern="1200" dirty="0">
                <a:solidFill>
                  <a:schemeClr val="tx1"/>
                </a:solidFill>
                <a:effectLst/>
                <a:latin typeface="+mn-lt"/>
                <a:ea typeface="+mn-ea"/>
                <a:cs typeface="+mn-cs"/>
              </a:rPr>
              <a:t>the higher the coverage ratio, the better the ability to fulfil its obligations to its lenders. </a:t>
            </a:r>
          </a:p>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23</a:t>
            </a:fld>
            <a:endParaRPr lang="en-GB"/>
          </a:p>
        </p:txBody>
      </p:sp>
    </p:spTree>
    <p:extLst>
      <p:ext uri="{BB962C8B-B14F-4D97-AF65-F5344CB8AC3E}">
        <p14:creationId xmlns:p14="http://schemas.microsoft.com/office/powerpoint/2010/main" val="3448585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24</a:t>
            </a:fld>
            <a:endParaRPr lang="en-GB"/>
          </a:p>
        </p:txBody>
      </p:sp>
    </p:spTree>
    <p:extLst>
      <p:ext uri="{BB962C8B-B14F-4D97-AF65-F5344CB8AC3E}">
        <p14:creationId xmlns:p14="http://schemas.microsoft.com/office/powerpoint/2010/main" val="3149841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t" latinLnBrk="0" hangingPunct="1"/>
            <a:r>
              <a:rPr lang="en-ZA" sz="1200" b="1" i="0" u="none" strike="noStrike" kern="1200" dirty="0">
                <a:solidFill>
                  <a:schemeClr val="tx1"/>
                </a:solidFill>
                <a:effectLst/>
                <a:latin typeface="+mn-lt"/>
                <a:ea typeface="+mn-ea"/>
                <a:cs typeface="+mn-cs"/>
              </a:rPr>
              <a:t>Ratio</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1" i="0" u="none" strike="noStrike" kern="1200" dirty="0">
                <a:solidFill>
                  <a:schemeClr val="tx1"/>
                </a:solidFill>
                <a:effectLst/>
                <a:latin typeface="+mn-lt"/>
                <a:ea typeface="+mn-ea"/>
                <a:cs typeface="+mn-cs"/>
              </a:rPr>
              <a:t>Use</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1" i="0" u="none" strike="noStrike" kern="1200" dirty="0">
                <a:solidFill>
                  <a:schemeClr val="tx1"/>
                </a:solidFill>
                <a:effectLst/>
                <a:latin typeface="+mn-lt"/>
                <a:ea typeface="+mn-ea"/>
                <a:cs typeface="+mn-cs"/>
              </a:rPr>
              <a:t>Gearing ratio</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0" i="0" u="none" strike="noStrike" kern="1200" dirty="0">
                <a:solidFill>
                  <a:schemeClr val="tx1"/>
                </a:solidFill>
                <a:effectLst/>
                <a:latin typeface="+mn-lt"/>
                <a:ea typeface="+mn-ea"/>
                <a:cs typeface="+mn-cs"/>
              </a:rPr>
              <a:t>Gearing is a measure of financial leverage, demonstrating the degree to which an</a:t>
            </a:r>
            <a:r>
              <a:rPr lang="en-ZA" sz="1200" b="0" i="0" u="none" strike="noStrike" kern="1200" baseline="0" dirty="0">
                <a:solidFill>
                  <a:schemeClr val="tx1"/>
                </a:solidFill>
                <a:effectLst/>
                <a:latin typeface="+mn-lt"/>
                <a:ea typeface="+mn-ea"/>
                <a:cs typeface="+mn-cs"/>
              </a:rPr>
              <a:t> entity</a:t>
            </a:r>
            <a:r>
              <a:rPr lang="en-ZA" sz="1200" b="0" i="0" u="none" strike="noStrike" kern="1200" dirty="0">
                <a:solidFill>
                  <a:schemeClr val="tx1"/>
                </a:solidFill>
                <a:effectLst/>
                <a:latin typeface="+mn-lt"/>
                <a:ea typeface="+mn-ea"/>
                <a:cs typeface="+mn-cs"/>
              </a:rPr>
              <a:t>'s activities are funded by owner's funds versus creditor's funds.</a:t>
            </a:r>
          </a:p>
          <a:p>
            <a:pPr rtl="0" eaLnBrk="1" fontAlgn="t" latinLnBrk="0" hangingPunct="1"/>
            <a:r>
              <a:rPr lang="en-ZA" sz="1200" b="1" i="0" u="none" strike="noStrike" kern="1200" dirty="0">
                <a:solidFill>
                  <a:schemeClr val="tx1"/>
                </a:solidFill>
                <a:effectLst/>
                <a:latin typeface="+mn-lt"/>
                <a:ea typeface="+mn-ea"/>
                <a:cs typeface="+mn-cs"/>
              </a:rPr>
              <a:t>Liquidity</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0" i="0" u="none" strike="noStrike" kern="1200" dirty="0">
                <a:solidFill>
                  <a:schemeClr val="tx1"/>
                </a:solidFill>
                <a:effectLst/>
                <a:latin typeface="+mn-lt"/>
                <a:ea typeface="+mn-ea"/>
                <a:cs typeface="+mn-cs"/>
              </a:rPr>
              <a:t>Liquidity ratios are used to determine a borrower’s ability to pay off its short-terms debts obligations. The higher the value of the ratio, the larger the margin of safety.</a:t>
            </a:r>
          </a:p>
          <a:p>
            <a:pPr rtl="0" eaLnBrk="1" fontAlgn="t" latinLnBrk="0" hangingPunct="1"/>
            <a:r>
              <a:rPr lang="en-ZA" sz="1200" b="1" i="0" u="none" strike="noStrike" kern="1200" dirty="0">
                <a:solidFill>
                  <a:schemeClr val="tx1"/>
                </a:solidFill>
                <a:effectLst/>
                <a:latin typeface="+mn-lt"/>
                <a:ea typeface="+mn-ea"/>
                <a:cs typeface="+mn-cs"/>
              </a:rPr>
              <a:t>Debt</a:t>
            </a:r>
            <a:r>
              <a:rPr lang="en-ZA" sz="1200" b="1" i="0" u="none" strike="noStrike" kern="1200" baseline="0" dirty="0">
                <a:solidFill>
                  <a:schemeClr val="tx1"/>
                </a:solidFill>
                <a:effectLst/>
                <a:latin typeface="+mn-lt"/>
                <a:ea typeface="+mn-ea"/>
                <a:cs typeface="+mn-cs"/>
              </a:rPr>
              <a:t> coverage</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0" i="0" u="none" strike="noStrike" kern="1200" dirty="0">
                <a:solidFill>
                  <a:schemeClr val="tx1"/>
                </a:solidFill>
                <a:effectLst/>
                <a:latin typeface="+mn-lt"/>
                <a:ea typeface="+mn-ea"/>
                <a:cs typeface="+mn-cs"/>
              </a:rPr>
              <a:t>In corporate finance, the Debt Coverage Ratio is a measure of the cash flow available to pay current debt obligations. the higher the coverage ratio, the better the ability of the entity to fulfil its obligations to its lenders.</a:t>
            </a:r>
          </a:p>
          <a:p>
            <a:pPr rtl="0" eaLnBrk="1" fontAlgn="t" latinLnBrk="0" hangingPunct="1"/>
            <a:r>
              <a:rPr lang="en-ZA" sz="1200" b="1" i="0" u="none" strike="noStrike" kern="1200" dirty="0">
                <a:solidFill>
                  <a:schemeClr val="tx1"/>
                </a:solidFill>
                <a:effectLst/>
                <a:latin typeface="+mn-lt"/>
                <a:ea typeface="+mn-ea"/>
                <a:cs typeface="+mn-cs"/>
              </a:rPr>
              <a:t>Cost coverage</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0" i="0" u="none" strike="noStrike" kern="1200" dirty="0">
                <a:solidFill>
                  <a:schemeClr val="tx1"/>
                </a:solidFill>
                <a:effectLst/>
                <a:latin typeface="+mn-lt"/>
                <a:ea typeface="+mn-ea"/>
                <a:cs typeface="+mn-cs"/>
              </a:rPr>
              <a:t>The coverage ratio is a measure of an</a:t>
            </a:r>
            <a:r>
              <a:rPr lang="en-ZA" sz="1200" b="0" i="0" u="none" strike="noStrike" kern="1200" baseline="0" dirty="0">
                <a:solidFill>
                  <a:schemeClr val="tx1"/>
                </a:solidFill>
                <a:effectLst/>
                <a:latin typeface="+mn-lt"/>
                <a:ea typeface="+mn-ea"/>
                <a:cs typeface="+mn-cs"/>
              </a:rPr>
              <a:t> entity’s </a:t>
            </a:r>
            <a:r>
              <a:rPr lang="en-ZA" sz="1200" b="0" i="0" u="none" strike="noStrike" kern="1200" dirty="0">
                <a:solidFill>
                  <a:schemeClr val="tx1"/>
                </a:solidFill>
                <a:effectLst/>
                <a:latin typeface="+mn-lt"/>
                <a:ea typeface="+mn-ea"/>
                <a:cs typeface="+mn-cs"/>
              </a:rPr>
              <a:t>ability to meet its financial obligations,</a:t>
            </a:r>
            <a:r>
              <a:rPr lang="en-ZA" sz="1200" b="0" i="0" u="none" strike="noStrike" kern="1200" baseline="0" dirty="0">
                <a:solidFill>
                  <a:schemeClr val="tx1"/>
                </a:solidFill>
                <a:effectLst/>
                <a:latin typeface="+mn-lt"/>
                <a:ea typeface="+mn-ea"/>
                <a:cs typeface="+mn-cs"/>
              </a:rPr>
              <a:t> </a:t>
            </a:r>
            <a:r>
              <a:rPr lang="en-ZA" sz="1200" b="0" i="0" u="none" strike="noStrike" kern="1200" dirty="0">
                <a:solidFill>
                  <a:schemeClr val="tx1"/>
                </a:solidFill>
                <a:effectLst/>
                <a:latin typeface="+mn-lt"/>
                <a:ea typeface="+mn-ea"/>
                <a:cs typeface="+mn-cs"/>
              </a:rPr>
              <a:t>the higher the coverage ratio, the better the ability to fulfil its obligations to its lenders. </a:t>
            </a:r>
          </a:p>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25</a:t>
            </a:fld>
            <a:endParaRPr lang="en-GB"/>
          </a:p>
        </p:txBody>
      </p:sp>
    </p:spTree>
    <p:extLst>
      <p:ext uri="{BB962C8B-B14F-4D97-AF65-F5344CB8AC3E}">
        <p14:creationId xmlns:p14="http://schemas.microsoft.com/office/powerpoint/2010/main" val="3265448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26</a:t>
            </a:fld>
            <a:endParaRPr lang="en-GB"/>
          </a:p>
        </p:txBody>
      </p:sp>
    </p:spTree>
    <p:extLst>
      <p:ext uri="{BB962C8B-B14F-4D97-AF65-F5344CB8AC3E}">
        <p14:creationId xmlns:p14="http://schemas.microsoft.com/office/powerpoint/2010/main" val="1318106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t" latinLnBrk="0" hangingPunct="1"/>
            <a:r>
              <a:rPr lang="en-ZA" sz="1200" b="1" i="0" u="none" strike="noStrike" kern="1200" dirty="0">
                <a:solidFill>
                  <a:schemeClr val="tx1"/>
                </a:solidFill>
                <a:effectLst/>
                <a:latin typeface="+mn-lt"/>
                <a:ea typeface="+mn-ea"/>
                <a:cs typeface="+mn-cs"/>
              </a:rPr>
              <a:t>Ratio</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1" i="0" u="none" strike="noStrike" kern="1200" dirty="0">
                <a:solidFill>
                  <a:schemeClr val="tx1"/>
                </a:solidFill>
                <a:effectLst/>
                <a:latin typeface="+mn-lt"/>
                <a:ea typeface="+mn-ea"/>
                <a:cs typeface="+mn-cs"/>
              </a:rPr>
              <a:t>Use</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1" i="0" u="none" strike="noStrike" kern="1200" dirty="0">
                <a:solidFill>
                  <a:schemeClr val="tx1"/>
                </a:solidFill>
                <a:effectLst/>
                <a:latin typeface="+mn-lt"/>
                <a:ea typeface="+mn-ea"/>
                <a:cs typeface="+mn-cs"/>
              </a:rPr>
              <a:t>Gearing ratio</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0" i="0" u="none" strike="noStrike" kern="1200" dirty="0">
                <a:solidFill>
                  <a:schemeClr val="tx1"/>
                </a:solidFill>
                <a:effectLst/>
                <a:latin typeface="+mn-lt"/>
                <a:ea typeface="+mn-ea"/>
                <a:cs typeface="+mn-cs"/>
              </a:rPr>
              <a:t>Gearing is a measure of financial leverage, demonstrating the degree to which an</a:t>
            </a:r>
            <a:r>
              <a:rPr lang="en-ZA" sz="1200" b="0" i="0" u="none" strike="noStrike" kern="1200" baseline="0" dirty="0">
                <a:solidFill>
                  <a:schemeClr val="tx1"/>
                </a:solidFill>
                <a:effectLst/>
                <a:latin typeface="+mn-lt"/>
                <a:ea typeface="+mn-ea"/>
                <a:cs typeface="+mn-cs"/>
              </a:rPr>
              <a:t> entity</a:t>
            </a:r>
            <a:r>
              <a:rPr lang="en-ZA" sz="1200" b="0" i="0" u="none" strike="noStrike" kern="1200" dirty="0">
                <a:solidFill>
                  <a:schemeClr val="tx1"/>
                </a:solidFill>
                <a:effectLst/>
                <a:latin typeface="+mn-lt"/>
                <a:ea typeface="+mn-ea"/>
                <a:cs typeface="+mn-cs"/>
              </a:rPr>
              <a:t>'s activities are funded by owner's funds versus creditor's funds.</a:t>
            </a:r>
          </a:p>
          <a:p>
            <a:pPr rtl="0" eaLnBrk="1" fontAlgn="t" latinLnBrk="0" hangingPunct="1"/>
            <a:r>
              <a:rPr lang="en-ZA" sz="1200" b="1" i="0" u="none" strike="noStrike" kern="1200" dirty="0">
                <a:solidFill>
                  <a:schemeClr val="tx1"/>
                </a:solidFill>
                <a:effectLst/>
                <a:latin typeface="+mn-lt"/>
                <a:ea typeface="+mn-ea"/>
                <a:cs typeface="+mn-cs"/>
              </a:rPr>
              <a:t>Liquidity</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0" i="0" u="none" strike="noStrike" kern="1200" dirty="0">
                <a:solidFill>
                  <a:schemeClr val="tx1"/>
                </a:solidFill>
                <a:effectLst/>
                <a:latin typeface="+mn-lt"/>
                <a:ea typeface="+mn-ea"/>
                <a:cs typeface="+mn-cs"/>
              </a:rPr>
              <a:t>Liquidity ratios are used to determine a borrower’s ability to pay off its short-terms debts obligations. The higher the value of the ratio, the larger the margin of safety.</a:t>
            </a:r>
          </a:p>
          <a:p>
            <a:pPr rtl="0" eaLnBrk="1" fontAlgn="t" latinLnBrk="0" hangingPunct="1"/>
            <a:r>
              <a:rPr lang="en-ZA" sz="1200" b="1" i="0" u="none" strike="noStrike" kern="1200" dirty="0">
                <a:solidFill>
                  <a:schemeClr val="tx1"/>
                </a:solidFill>
                <a:effectLst/>
                <a:latin typeface="+mn-lt"/>
                <a:ea typeface="+mn-ea"/>
                <a:cs typeface="+mn-cs"/>
              </a:rPr>
              <a:t>Debt</a:t>
            </a:r>
            <a:r>
              <a:rPr lang="en-ZA" sz="1200" b="1" i="0" u="none" strike="noStrike" kern="1200" baseline="0" dirty="0">
                <a:solidFill>
                  <a:schemeClr val="tx1"/>
                </a:solidFill>
                <a:effectLst/>
                <a:latin typeface="+mn-lt"/>
                <a:ea typeface="+mn-ea"/>
                <a:cs typeface="+mn-cs"/>
              </a:rPr>
              <a:t> coverage</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0" i="0" u="none" strike="noStrike" kern="1200" dirty="0">
                <a:solidFill>
                  <a:schemeClr val="tx1"/>
                </a:solidFill>
                <a:effectLst/>
                <a:latin typeface="+mn-lt"/>
                <a:ea typeface="+mn-ea"/>
                <a:cs typeface="+mn-cs"/>
              </a:rPr>
              <a:t>In corporate finance, the Debt Coverage Ratio is a measure of the cash flow available to pay current debt obligations. the higher the coverage ratio, the better the ability of the entity to fulfil its obligations to its lenders.</a:t>
            </a:r>
          </a:p>
          <a:p>
            <a:pPr rtl="0" eaLnBrk="1" fontAlgn="t" latinLnBrk="0" hangingPunct="1"/>
            <a:r>
              <a:rPr lang="en-ZA" sz="1200" b="1" i="0" u="none" strike="noStrike" kern="1200" dirty="0">
                <a:solidFill>
                  <a:schemeClr val="tx1"/>
                </a:solidFill>
                <a:effectLst/>
                <a:latin typeface="+mn-lt"/>
                <a:ea typeface="+mn-ea"/>
                <a:cs typeface="+mn-cs"/>
              </a:rPr>
              <a:t>Cost coverage</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0" i="0" u="none" strike="noStrike" kern="1200" dirty="0">
                <a:solidFill>
                  <a:schemeClr val="tx1"/>
                </a:solidFill>
                <a:effectLst/>
                <a:latin typeface="+mn-lt"/>
                <a:ea typeface="+mn-ea"/>
                <a:cs typeface="+mn-cs"/>
              </a:rPr>
              <a:t>The coverage ratio is a measure of an</a:t>
            </a:r>
            <a:r>
              <a:rPr lang="en-ZA" sz="1200" b="0" i="0" u="none" strike="noStrike" kern="1200" baseline="0" dirty="0">
                <a:solidFill>
                  <a:schemeClr val="tx1"/>
                </a:solidFill>
                <a:effectLst/>
                <a:latin typeface="+mn-lt"/>
                <a:ea typeface="+mn-ea"/>
                <a:cs typeface="+mn-cs"/>
              </a:rPr>
              <a:t> entity’s </a:t>
            </a:r>
            <a:r>
              <a:rPr lang="en-ZA" sz="1200" b="0" i="0" u="none" strike="noStrike" kern="1200" dirty="0">
                <a:solidFill>
                  <a:schemeClr val="tx1"/>
                </a:solidFill>
                <a:effectLst/>
                <a:latin typeface="+mn-lt"/>
                <a:ea typeface="+mn-ea"/>
                <a:cs typeface="+mn-cs"/>
              </a:rPr>
              <a:t>ability to meet its financial obligations,</a:t>
            </a:r>
            <a:r>
              <a:rPr lang="en-ZA" sz="1200" b="0" i="0" u="none" strike="noStrike" kern="1200" baseline="0" dirty="0">
                <a:solidFill>
                  <a:schemeClr val="tx1"/>
                </a:solidFill>
                <a:effectLst/>
                <a:latin typeface="+mn-lt"/>
                <a:ea typeface="+mn-ea"/>
                <a:cs typeface="+mn-cs"/>
              </a:rPr>
              <a:t> </a:t>
            </a:r>
            <a:r>
              <a:rPr lang="en-ZA" sz="1200" b="0" i="0" u="none" strike="noStrike" kern="1200" dirty="0">
                <a:solidFill>
                  <a:schemeClr val="tx1"/>
                </a:solidFill>
                <a:effectLst/>
                <a:latin typeface="+mn-lt"/>
                <a:ea typeface="+mn-ea"/>
                <a:cs typeface="+mn-cs"/>
              </a:rPr>
              <a:t>the higher the coverage ratio, the better the ability to fulfil its obligations to its lenders. </a:t>
            </a:r>
          </a:p>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27</a:t>
            </a:fld>
            <a:endParaRPr lang="en-GB"/>
          </a:p>
        </p:txBody>
      </p:sp>
    </p:spTree>
    <p:extLst>
      <p:ext uri="{BB962C8B-B14F-4D97-AF65-F5344CB8AC3E}">
        <p14:creationId xmlns:p14="http://schemas.microsoft.com/office/powerpoint/2010/main" val="601677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28</a:t>
            </a:fld>
            <a:endParaRPr lang="en-GB"/>
          </a:p>
        </p:txBody>
      </p:sp>
    </p:spTree>
    <p:extLst>
      <p:ext uri="{BB962C8B-B14F-4D97-AF65-F5344CB8AC3E}">
        <p14:creationId xmlns:p14="http://schemas.microsoft.com/office/powerpoint/2010/main" val="2123144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t" latinLnBrk="0" hangingPunct="1"/>
            <a:r>
              <a:rPr lang="en-ZA" sz="1200" b="1" i="0" u="none" strike="noStrike" kern="1200" dirty="0">
                <a:solidFill>
                  <a:schemeClr val="tx1"/>
                </a:solidFill>
                <a:effectLst/>
                <a:latin typeface="+mn-lt"/>
                <a:ea typeface="+mn-ea"/>
                <a:cs typeface="+mn-cs"/>
              </a:rPr>
              <a:t>Ratio</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1" i="0" u="none" strike="noStrike" kern="1200" dirty="0">
                <a:solidFill>
                  <a:schemeClr val="tx1"/>
                </a:solidFill>
                <a:effectLst/>
                <a:latin typeface="+mn-lt"/>
                <a:ea typeface="+mn-ea"/>
                <a:cs typeface="+mn-cs"/>
              </a:rPr>
              <a:t>Use</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1" i="0" u="none" strike="noStrike" kern="1200" dirty="0">
                <a:solidFill>
                  <a:schemeClr val="tx1"/>
                </a:solidFill>
                <a:effectLst/>
                <a:latin typeface="+mn-lt"/>
                <a:ea typeface="+mn-ea"/>
                <a:cs typeface="+mn-cs"/>
              </a:rPr>
              <a:t>Gearing ratio</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0" i="0" u="none" strike="noStrike" kern="1200" dirty="0">
                <a:solidFill>
                  <a:schemeClr val="tx1"/>
                </a:solidFill>
                <a:effectLst/>
                <a:latin typeface="+mn-lt"/>
                <a:ea typeface="+mn-ea"/>
                <a:cs typeface="+mn-cs"/>
              </a:rPr>
              <a:t>Gearing is a measure of financial leverage, demonstrating the degree to which an</a:t>
            </a:r>
            <a:r>
              <a:rPr lang="en-ZA" sz="1200" b="0" i="0" u="none" strike="noStrike" kern="1200" baseline="0" dirty="0">
                <a:solidFill>
                  <a:schemeClr val="tx1"/>
                </a:solidFill>
                <a:effectLst/>
                <a:latin typeface="+mn-lt"/>
                <a:ea typeface="+mn-ea"/>
                <a:cs typeface="+mn-cs"/>
              </a:rPr>
              <a:t> entity</a:t>
            </a:r>
            <a:r>
              <a:rPr lang="en-ZA" sz="1200" b="0" i="0" u="none" strike="noStrike" kern="1200" dirty="0">
                <a:solidFill>
                  <a:schemeClr val="tx1"/>
                </a:solidFill>
                <a:effectLst/>
                <a:latin typeface="+mn-lt"/>
                <a:ea typeface="+mn-ea"/>
                <a:cs typeface="+mn-cs"/>
              </a:rPr>
              <a:t>'s activities are funded by owner's funds versus creditor's funds.</a:t>
            </a:r>
          </a:p>
          <a:p>
            <a:pPr rtl="0" eaLnBrk="1" fontAlgn="t" latinLnBrk="0" hangingPunct="1"/>
            <a:r>
              <a:rPr lang="en-ZA" sz="1200" b="1" i="0" u="none" strike="noStrike" kern="1200" dirty="0">
                <a:solidFill>
                  <a:schemeClr val="tx1"/>
                </a:solidFill>
                <a:effectLst/>
                <a:latin typeface="+mn-lt"/>
                <a:ea typeface="+mn-ea"/>
                <a:cs typeface="+mn-cs"/>
              </a:rPr>
              <a:t>Liquidity</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0" i="0" u="none" strike="noStrike" kern="1200" dirty="0">
                <a:solidFill>
                  <a:schemeClr val="tx1"/>
                </a:solidFill>
                <a:effectLst/>
                <a:latin typeface="+mn-lt"/>
                <a:ea typeface="+mn-ea"/>
                <a:cs typeface="+mn-cs"/>
              </a:rPr>
              <a:t>Liquidity ratios are used to determine a borrower’s ability to pay off its short-terms debts obligations. The higher the value of the ratio, the larger the margin of safety.</a:t>
            </a:r>
          </a:p>
          <a:p>
            <a:pPr rtl="0" eaLnBrk="1" fontAlgn="t" latinLnBrk="0" hangingPunct="1"/>
            <a:r>
              <a:rPr lang="en-ZA" sz="1200" b="1" i="0" u="none" strike="noStrike" kern="1200" dirty="0">
                <a:solidFill>
                  <a:schemeClr val="tx1"/>
                </a:solidFill>
                <a:effectLst/>
                <a:latin typeface="+mn-lt"/>
                <a:ea typeface="+mn-ea"/>
                <a:cs typeface="+mn-cs"/>
              </a:rPr>
              <a:t>Debt</a:t>
            </a:r>
            <a:r>
              <a:rPr lang="en-ZA" sz="1200" b="1" i="0" u="none" strike="noStrike" kern="1200" baseline="0" dirty="0">
                <a:solidFill>
                  <a:schemeClr val="tx1"/>
                </a:solidFill>
                <a:effectLst/>
                <a:latin typeface="+mn-lt"/>
                <a:ea typeface="+mn-ea"/>
                <a:cs typeface="+mn-cs"/>
              </a:rPr>
              <a:t> coverage</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0" i="0" u="none" strike="noStrike" kern="1200" dirty="0">
                <a:solidFill>
                  <a:schemeClr val="tx1"/>
                </a:solidFill>
                <a:effectLst/>
                <a:latin typeface="+mn-lt"/>
                <a:ea typeface="+mn-ea"/>
                <a:cs typeface="+mn-cs"/>
              </a:rPr>
              <a:t>In corporate finance, the Debt Coverage Ratio is a measure of the cash flow available to pay current debt obligations. the higher the coverage ratio, the better the ability of the entity to fulfil its obligations to its lenders.</a:t>
            </a:r>
          </a:p>
          <a:p>
            <a:pPr rtl="0" eaLnBrk="1" fontAlgn="t" latinLnBrk="0" hangingPunct="1"/>
            <a:r>
              <a:rPr lang="en-ZA" sz="1200" b="1" i="0" u="none" strike="noStrike" kern="1200" dirty="0">
                <a:solidFill>
                  <a:schemeClr val="tx1"/>
                </a:solidFill>
                <a:effectLst/>
                <a:latin typeface="+mn-lt"/>
                <a:ea typeface="+mn-ea"/>
                <a:cs typeface="+mn-cs"/>
              </a:rPr>
              <a:t>Cost coverage</a:t>
            </a:r>
            <a:endParaRPr lang="en-ZA" sz="1200" b="0" i="0" u="none" strike="noStrike" kern="1200" dirty="0">
              <a:solidFill>
                <a:schemeClr val="tx1"/>
              </a:solidFill>
              <a:effectLst/>
              <a:latin typeface="+mn-lt"/>
              <a:ea typeface="+mn-ea"/>
              <a:cs typeface="+mn-cs"/>
            </a:endParaRPr>
          </a:p>
          <a:p>
            <a:pPr rtl="0" eaLnBrk="1" fontAlgn="t" latinLnBrk="0" hangingPunct="1"/>
            <a:r>
              <a:rPr lang="en-ZA" sz="1200" b="0" i="0" u="none" strike="noStrike" kern="1200" dirty="0">
                <a:solidFill>
                  <a:schemeClr val="tx1"/>
                </a:solidFill>
                <a:effectLst/>
                <a:latin typeface="+mn-lt"/>
                <a:ea typeface="+mn-ea"/>
                <a:cs typeface="+mn-cs"/>
              </a:rPr>
              <a:t>The coverage ratio is a measure of an</a:t>
            </a:r>
            <a:r>
              <a:rPr lang="en-ZA" sz="1200" b="0" i="0" u="none" strike="noStrike" kern="1200" baseline="0" dirty="0">
                <a:solidFill>
                  <a:schemeClr val="tx1"/>
                </a:solidFill>
                <a:effectLst/>
                <a:latin typeface="+mn-lt"/>
                <a:ea typeface="+mn-ea"/>
                <a:cs typeface="+mn-cs"/>
              </a:rPr>
              <a:t> entity’s </a:t>
            </a:r>
            <a:r>
              <a:rPr lang="en-ZA" sz="1200" b="0" i="0" u="none" strike="noStrike" kern="1200" dirty="0">
                <a:solidFill>
                  <a:schemeClr val="tx1"/>
                </a:solidFill>
                <a:effectLst/>
                <a:latin typeface="+mn-lt"/>
                <a:ea typeface="+mn-ea"/>
                <a:cs typeface="+mn-cs"/>
              </a:rPr>
              <a:t>ability to meet its financial obligations,</a:t>
            </a:r>
            <a:r>
              <a:rPr lang="en-ZA" sz="1200" b="0" i="0" u="none" strike="noStrike" kern="1200" baseline="0" dirty="0">
                <a:solidFill>
                  <a:schemeClr val="tx1"/>
                </a:solidFill>
                <a:effectLst/>
                <a:latin typeface="+mn-lt"/>
                <a:ea typeface="+mn-ea"/>
                <a:cs typeface="+mn-cs"/>
              </a:rPr>
              <a:t> </a:t>
            </a:r>
            <a:r>
              <a:rPr lang="en-ZA" sz="1200" b="0" i="0" u="none" strike="noStrike" kern="1200" dirty="0">
                <a:solidFill>
                  <a:schemeClr val="tx1"/>
                </a:solidFill>
                <a:effectLst/>
                <a:latin typeface="+mn-lt"/>
                <a:ea typeface="+mn-ea"/>
                <a:cs typeface="+mn-cs"/>
              </a:rPr>
              <a:t>the higher the coverage ratio, the better the ability to fulfil its obligations to its lenders. </a:t>
            </a:r>
          </a:p>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29</a:t>
            </a:fld>
            <a:endParaRPr lang="en-GB"/>
          </a:p>
        </p:txBody>
      </p:sp>
    </p:spTree>
    <p:extLst>
      <p:ext uri="{BB962C8B-B14F-4D97-AF65-F5344CB8AC3E}">
        <p14:creationId xmlns:p14="http://schemas.microsoft.com/office/powerpoint/2010/main" val="4149029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30</a:t>
            </a:fld>
            <a:endParaRPr lang="en-GB"/>
          </a:p>
        </p:txBody>
      </p:sp>
    </p:spTree>
    <p:extLst>
      <p:ext uri="{BB962C8B-B14F-4D97-AF65-F5344CB8AC3E}">
        <p14:creationId xmlns:p14="http://schemas.microsoft.com/office/powerpoint/2010/main" val="1354991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3</a:t>
            </a:fld>
            <a:endParaRPr lang="en-GB" dirty="0"/>
          </a:p>
        </p:txBody>
      </p:sp>
    </p:spTree>
    <p:extLst>
      <p:ext uri="{BB962C8B-B14F-4D97-AF65-F5344CB8AC3E}">
        <p14:creationId xmlns:p14="http://schemas.microsoft.com/office/powerpoint/2010/main" val="40221486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pPr/>
              <a:t>31</a:t>
            </a:fld>
            <a:endParaRPr lang="en-GB"/>
          </a:p>
        </p:txBody>
      </p:sp>
    </p:spTree>
    <p:extLst>
      <p:ext uri="{BB962C8B-B14F-4D97-AF65-F5344CB8AC3E}">
        <p14:creationId xmlns:p14="http://schemas.microsoft.com/office/powerpoint/2010/main" val="3006958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6B8F02-DE3B-40FD-ABCA-37B73B280480}" type="slidenum">
              <a:rPr lang="en-GB" smtClean="0"/>
              <a:pPr>
                <a:defRPr/>
              </a:pPr>
              <a:t>32</a:t>
            </a:fld>
            <a:endParaRPr lang="en-GB" dirty="0"/>
          </a:p>
        </p:txBody>
      </p:sp>
    </p:spTree>
    <p:extLst>
      <p:ext uri="{BB962C8B-B14F-4D97-AF65-F5344CB8AC3E}">
        <p14:creationId xmlns:p14="http://schemas.microsoft.com/office/powerpoint/2010/main" val="4272872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327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7D3E5E8-70EB-423F-8C0A-371C4456890B}" type="slidenum">
              <a:rPr lang="en-GB" altLang="en-US" smtClean="0"/>
              <a:pPr fontAlgn="base">
                <a:spcBef>
                  <a:spcPct val="0"/>
                </a:spcBef>
                <a:spcAft>
                  <a:spcPct val="0"/>
                </a:spcAft>
              </a:pPr>
              <a:t>33</a:t>
            </a:fld>
            <a:endParaRPr lang="en-GB" altLang="en-US" dirty="0"/>
          </a:p>
        </p:txBody>
      </p:sp>
    </p:spTree>
    <p:extLst>
      <p:ext uri="{BB962C8B-B14F-4D97-AF65-F5344CB8AC3E}">
        <p14:creationId xmlns:p14="http://schemas.microsoft.com/office/powerpoint/2010/main" val="4076190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4</a:t>
            </a:fld>
            <a:endParaRPr lang="en-GB" dirty="0"/>
          </a:p>
        </p:txBody>
      </p:sp>
    </p:spTree>
    <p:extLst>
      <p:ext uri="{BB962C8B-B14F-4D97-AF65-F5344CB8AC3E}">
        <p14:creationId xmlns:p14="http://schemas.microsoft.com/office/powerpoint/2010/main" val="1505324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5</a:t>
            </a:fld>
            <a:endParaRPr lang="en-GB" dirty="0"/>
          </a:p>
        </p:txBody>
      </p:sp>
    </p:spTree>
    <p:extLst>
      <p:ext uri="{BB962C8B-B14F-4D97-AF65-F5344CB8AC3E}">
        <p14:creationId xmlns:p14="http://schemas.microsoft.com/office/powerpoint/2010/main" val="1700400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Looking at the visions of the major municipalities in South Africa we see that they are all largely aligned around the same key themes</a:t>
            </a:r>
            <a:r>
              <a:rPr lang="en-US" baseline="0" dirty="0"/>
              <a:t> of sustainability, economic success and human and societal development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And these are all ambitious visions…</a:t>
            </a:r>
          </a:p>
        </p:txBody>
      </p:sp>
      <p:sp>
        <p:nvSpPr>
          <p:cNvPr id="4" name="Slide Number Placeholder 3"/>
          <p:cNvSpPr>
            <a:spLocks noGrp="1"/>
          </p:cNvSpPr>
          <p:nvPr>
            <p:ph type="sldNum" sz="quarter" idx="10"/>
          </p:nvPr>
        </p:nvSpPr>
        <p:spPr/>
        <p:txBody>
          <a:bodyPr/>
          <a:lstStyle/>
          <a:p>
            <a:fld id="{0289ACC3-B2DA-4628-885A-D8DF3FDC35F6}" type="slidenum">
              <a:rPr lang="en-US" smtClean="0"/>
              <a:pPr/>
              <a:t>6</a:t>
            </a:fld>
            <a:endParaRPr lang="en-US" dirty="0"/>
          </a:p>
        </p:txBody>
      </p:sp>
    </p:spTree>
    <p:extLst>
      <p:ext uri="{BB962C8B-B14F-4D97-AF65-F5344CB8AC3E}">
        <p14:creationId xmlns:p14="http://schemas.microsoft.com/office/powerpoint/2010/main" val="1394308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Looking at the visions of the major municipalities in South Africa we see that they are all largely aligned around the same key themes</a:t>
            </a:r>
            <a:r>
              <a:rPr lang="en-US" baseline="0" dirty="0"/>
              <a:t> of sustainability, economic success and human and societal development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And these are all ambitious visions…</a:t>
            </a:r>
          </a:p>
        </p:txBody>
      </p:sp>
      <p:sp>
        <p:nvSpPr>
          <p:cNvPr id="4" name="Slide Number Placeholder 3"/>
          <p:cNvSpPr>
            <a:spLocks noGrp="1"/>
          </p:cNvSpPr>
          <p:nvPr>
            <p:ph type="sldNum" sz="quarter" idx="10"/>
          </p:nvPr>
        </p:nvSpPr>
        <p:spPr/>
        <p:txBody>
          <a:bodyPr/>
          <a:lstStyle/>
          <a:p>
            <a:fld id="{0289ACC3-B2DA-4628-885A-D8DF3FDC35F6}" type="slidenum">
              <a:rPr lang="en-US" smtClean="0"/>
              <a:pPr/>
              <a:t>7</a:t>
            </a:fld>
            <a:endParaRPr lang="en-US" dirty="0"/>
          </a:p>
        </p:txBody>
      </p:sp>
    </p:spTree>
    <p:extLst>
      <p:ext uri="{BB962C8B-B14F-4D97-AF65-F5344CB8AC3E}">
        <p14:creationId xmlns:p14="http://schemas.microsoft.com/office/powerpoint/2010/main" val="3433626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8</a:t>
            </a:fld>
            <a:endParaRPr lang="en-GB" dirty="0"/>
          </a:p>
        </p:txBody>
      </p:sp>
    </p:spTree>
    <p:extLst>
      <p:ext uri="{BB962C8B-B14F-4D97-AF65-F5344CB8AC3E}">
        <p14:creationId xmlns:p14="http://schemas.microsoft.com/office/powerpoint/2010/main" val="2230756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6B8F02-DE3B-40FD-ABCA-37B73B280480}" type="slidenum">
              <a:rPr lang="en-GB" smtClean="0"/>
              <a:pPr>
                <a:defRPr/>
              </a:pPr>
              <a:t>10</a:t>
            </a:fld>
            <a:endParaRPr lang="en-GB" dirty="0"/>
          </a:p>
        </p:txBody>
      </p:sp>
    </p:spTree>
    <p:extLst>
      <p:ext uri="{BB962C8B-B14F-4D97-AF65-F5344CB8AC3E}">
        <p14:creationId xmlns:p14="http://schemas.microsoft.com/office/powerpoint/2010/main" val="1799836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786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685800" y="3276600"/>
            <a:ext cx="7886700" cy="1325563"/>
          </a:xfrm>
          <a:prstGeom prst="rect">
            <a:avLst/>
          </a:prstGeo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16513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9856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descr="Power_point_presentation_template_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23813"/>
            <a:ext cx="9185276" cy="6905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5821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5D863797-2366-4FB1-8910-8B29B31C9313}" type="datetimeFigureOut">
              <a:rPr lang="en-GB"/>
              <a:pPr>
                <a:defRPr/>
              </a:pPr>
              <a:t>20/06/2016</a:t>
            </a:fld>
            <a:endParaRPr lang="en-GB"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74408B79-FECC-4CA1-A26C-896828113C82}" type="slidenum">
              <a:rPr lang="en-GB"/>
              <a:pPr>
                <a:defRPr/>
              </a:pPr>
              <a:t>‹#›</a:t>
            </a:fld>
            <a:endParaRPr lang="en-GB" dirty="0"/>
          </a:p>
        </p:txBody>
      </p:sp>
    </p:spTree>
    <p:extLst>
      <p:ext uri="{BB962C8B-B14F-4D97-AF65-F5344CB8AC3E}">
        <p14:creationId xmlns:p14="http://schemas.microsoft.com/office/powerpoint/2010/main" val="47020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1258B2D2-3A25-4FC0-ABB1-47778D706D45}" type="datetimeFigureOut">
              <a:rPr lang="en-GB"/>
              <a:pPr>
                <a:defRPr/>
              </a:pPr>
              <a:t>20/06/2016</a:t>
            </a:fld>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3BBFE711-EFE0-43A6-A552-28C9D7171AC2}" type="slidenum">
              <a:rPr lang="en-GB"/>
              <a:pPr>
                <a:defRPr/>
              </a:pPr>
              <a:t>‹#›</a:t>
            </a:fld>
            <a:endParaRPr lang="en-GB" dirty="0"/>
          </a:p>
        </p:txBody>
      </p:sp>
    </p:spTree>
    <p:extLst>
      <p:ext uri="{BB962C8B-B14F-4D97-AF65-F5344CB8AC3E}">
        <p14:creationId xmlns:p14="http://schemas.microsoft.com/office/powerpoint/2010/main" val="220324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2308DCEF-0D0B-4FBE-9222-848DF452214C}" type="datetimeFigureOut">
              <a:rPr lang="en-GB"/>
              <a:pPr>
                <a:defRPr/>
              </a:pPr>
              <a:t>20/06/2016</a:t>
            </a:fld>
            <a:endParaRPr lang="en-GB"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7D6CD39C-E1DF-4DB3-866C-513A7C0331F8}" type="slidenum">
              <a:rPr lang="en-GB"/>
              <a:pPr>
                <a:defRPr/>
              </a:pPr>
              <a:t>‹#›</a:t>
            </a:fld>
            <a:endParaRPr lang="en-GB" dirty="0"/>
          </a:p>
        </p:txBody>
      </p:sp>
    </p:spTree>
    <p:extLst>
      <p:ext uri="{BB962C8B-B14F-4D97-AF65-F5344CB8AC3E}">
        <p14:creationId xmlns:p14="http://schemas.microsoft.com/office/powerpoint/2010/main" val="3346704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04588FAD-24DC-4A04-989B-F445B9BDDFDD}" type="datetimeFigureOut">
              <a:rPr lang="en-GB"/>
              <a:pPr>
                <a:defRPr/>
              </a:pPr>
              <a:t>20/06/2016</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78DA45E5-C965-4A7A-B77C-43A52E186297}" type="slidenum">
              <a:rPr lang="en-GB"/>
              <a:pPr>
                <a:defRPr/>
              </a:pPr>
              <a:t>‹#›</a:t>
            </a:fld>
            <a:endParaRPr lang="en-GB" dirty="0"/>
          </a:p>
        </p:txBody>
      </p:sp>
    </p:spTree>
    <p:extLst>
      <p:ext uri="{BB962C8B-B14F-4D97-AF65-F5344CB8AC3E}">
        <p14:creationId xmlns:p14="http://schemas.microsoft.com/office/powerpoint/2010/main" val="1901136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C9DE3819-9ECB-4F39-81B5-D288FCAACD4B}" type="datetimeFigureOut">
              <a:rPr lang="en-GB"/>
              <a:pPr>
                <a:defRPr/>
              </a:pPr>
              <a:t>20/06/2016</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87C126D8-0A0F-4701-94C3-1F90852E283A}" type="slidenum">
              <a:rPr lang="en-GB"/>
              <a:pPr>
                <a:defRPr/>
              </a:pPr>
              <a:t>‹#›</a:t>
            </a:fld>
            <a:endParaRPr lang="en-GB" dirty="0"/>
          </a:p>
        </p:txBody>
      </p:sp>
    </p:spTree>
    <p:extLst>
      <p:ext uri="{BB962C8B-B14F-4D97-AF65-F5344CB8AC3E}">
        <p14:creationId xmlns:p14="http://schemas.microsoft.com/office/powerpoint/2010/main" val="2563033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520C2645-AA80-4373-B28F-76CF1FB719F1}" type="datetimeFigureOut">
              <a:rPr lang="en-GB"/>
              <a:pPr>
                <a:defRPr/>
              </a:pPr>
              <a:t>20/06/2016</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3EB5DFBA-1766-4915-A816-ACC4D1824AC4}" type="slidenum">
              <a:rPr lang="en-GB"/>
              <a:pPr>
                <a:defRPr/>
              </a:pPr>
              <a:t>‹#›</a:t>
            </a:fld>
            <a:endParaRPr lang="en-GB" dirty="0"/>
          </a:p>
        </p:txBody>
      </p:sp>
    </p:spTree>
    <p:extLst>
      <p:ext uri="{BB962C8B-B14F-4D97-AF65-F5344CB8AC3E}">
        <p14:creationId xmlns:p14="http://schemas.microsoft.com/office/powerpoint/2010/main" val="644766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A60AC188-5433-408E-969E-B4D474BC6418}" type="datetimeFigureOut">
              <a:rPr lang="en-GB"/>
              <a:pPr>
                <a:defRPr/>
              </a:pPr>
              <a:t>20/06/2016</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44036706-906A-4B6A-BDF6-18FE14448C34}" type="slidenum">
              <a:rPr lang="en-GB"/>
              <a:pPr>
                <a:defRPr/>
              </a:pPr>
              <a:t>‹#›</a:t>
            </a:fld>
            <a:endParaRPr lang="en-GB" dirty="0"/>
          </a:p>
        </p:txBody>
      </p:sp>
    </p:spTree>
    <p:extLst>
      <p:ext uri="{BB962C8B-B14F-4D97-AF65-F5344CB8AC3E}">
        <p14:creationId xmlns:p14="http://schemas.microsoft.com/office/powerpoint/2010/main" val="178246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0"/>
            <a:ext cx="9185276" cy="690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782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211" y="1466846"/>
            <a:ext cx="8415313" cy="4248169"/>
          </a:xfrm>
          <a:prstGeom prst="rect">
            <a:avLst/>
          </a:prstGeom>
        </p:spPr>
        <p:txBody>
          <a:bodyPr anchor="t">
            <a:noAutofit/>
          </a:bodyPr>
          <a:lstStyle>
            <a:lvl1pPr algn="l">
              <a:defRPr sz="6000" b="0" cap="none" baseline="0">
                <a:solidFill>
                  <a:schemeClr val="accent3"/>
                </a:solidFill>
              </a:defRPr>
            </a:lvl1pPr>
          </a:lstStyle>
          <a:p>
            <a:r>
              <a:rPr lang="en-US"/>
              <a:t>Click to edit Master title style</a:t>
            </a:r>
            <a:endParaRPr lang="en-GB" dirty="0"/>
          </a:p>
        </p:txBody>
      </p:sp>
    </p:spTree>
    <p:extLst>
      <p:ext uri="{BB962C8B-B14F-4D97-AF65-F5344CB8AC3E}">
        <p14:creationId xmlns:p14="http://schemas.microsoft.com/office/powerpoint/2010/main" val="292510073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and COntents">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735808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370113" y="1622411"/>
            <a:ext cx="8388000" cy="4536504"/>
          </a:xfrm>
          <a:prstGeom prst="rect">
            <a:avLst/>
          </a:prstGeom>
        </p:spPr>
        <p:txBody>
          <a:bodyPr>
            <a:normAutofit/>
          </a:bodyPr>
          <a:lstStyle>
            <a:lvl1pPr marL="0" indent="0">
              <a:spcBef>
                <a:spcPts val="1800"/>
              </a:spcBef>
              <a:spcAft>
                <a:spcPts val="0"/>
              </a:spcAft>
              <a:buNone/>
              <a:defRPr sz="2000" b="0">
                <a:solidFill>
                  <a:schemeClr val="tx2"/>
                </a:solidFill>
              </a:defRPr>
            </a:lvl1pPr>
            <a:lvl2pPr marL="268288" indent="-268288">
              <a:spcBef>
                <a:spcPts val="600"/>
              </a:spcBef>
              <a:spcAft>
                <a:spcPts val="0"/>
              </a:spcAft>
              <a:buFont typeface="Arial" pitchFamily="34" charset="0"/>
              <a:buChar char="•"/>
              <a:tabLst/>
              <a:defRPr sz="2000" b="0">
                <a:solidFill>
                  <a:schemeClr val="tx2"/>
                </a:solidFill>
              </a:defRPr>
            </a:lvl2pPr>
            <a:lvl3pPr marL="274638" indent="-274638">
              <a:spcBef>
                <a:spcPts val="600"/>
              </a:spcBef>
              <a:spcAft>
                <a:spcPts val="0"/>
              </a:spcAft>
              <a:buFont typeface="Arial" pitchFamily="34" charset="0"/>
              <a:buChar char="•"/>
              <a:defRPr sz="2000" b="0">
                <a:solidFill>
                  <a:schemeClr val="tx2"/>
                </a:solidFill>
              </a:defRPr>
            </a:lvl3pPr>
            <a:lvl4pPr>
              <a:spcBef>
                <a:spcPts val="600"/>
              </a:spcBef>
              <a:spcAft>
                <a:spcPts val="0"/>
              </a:spcAft>
              <a:buFont typeface="Arial" pitchFamily="34" charset="0"/>
              <a:buChar char="•"/>
              <a:defRPr sz="2000" b="0">
                <a:solidFill>
                  <a:schemeClr val="tx2"/>
                </a:solidFill>
              </a:defRPr>
            </a:lvl4pPr>
            <a:lvl5pPr marL="441325" indent="-176213">
              <a:spcBef>
                <a:spcPts val="600"/>
              </a:spcBef>
              <a:spcAft>
                <a:spcPts val="0"/>
              </a:spcAft>
              <a:buFont typeface="Arial" pitchFamily="34" charset="0"/>
              <a:buChar char="•"/>
              <a:defRPr sz="2000" b="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itle Placeholder 1"/>
          <p:cNvSpPr>
            <a:spLocks noGrp="1"/>
          </p:cNvSpPr>
          <p:nvPr>
            <p:ph type="title"/>
          </p:nvPr>
        </p:nvSpPr>
        <p:spPr>
          <a:xfrm>
            <a:off x="370113" y="179571"/>
            <a:ext cx="8388000" cy="1441410"/>
          </a:xfrm>
          <a:prstGeom prst="rect">
            <a:avLst/>
          </a:prstGeom>
        </p:spPr>
        <p:txBody>
          <a:bodyPr vert="horz" lIns="0" tIns="0" rIns="0" bIns="0" rtlCol="0" anchor="t" anchorCtr="0">
            <a:normAutofit/>
          </a:bodyPr>
          <a:lstStyle>
            <a:lvl1pPr>
              <a:defRPr sz="4500">
                <a:solidFill>
                  <a:schemeClr val="accent2"/>
                </a:solidFill>
              </a:defRPr>
            </a:lvl1pPr>
          </a:lstStyle>
          <a:p>
            <a:r>
              <a:rPr lang="en-US"/>
              <a:t>Click to edit Master title style</a:t>
            </a:r>
            <a:endParaRPr lang="en-GB" dirty="0"/>
          </a:p>
        </p:txBody>
      </p:sp>
    </p:spTree>
    <p:extLst>
      <p:ext uri="{BB962C8B-B14F-4D97-AF65-F5344CB8AC3E}">
        <p14:creationId xmlns:p14="http://schemas.microsoft.com/office/powerpoint/2010/main" val="304189975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3" y="1809101"/>
            <a:ext cx="8388000" cy="4536504"/>
          </a:xfrm>
          <a:prstGeom prst="rect">
            <a:avLst/>
          </a:prstGeom>
        </p:spPr>
        <p:txBody>
          <a:bodyPr/>
          <a:lstStyle>
            <a:lvl1pPr marL="0" indent="0">
              <a:buNone/>
              <a:defRPr b="1"/>
            </a:lvl1pPr>
            <a:lvl2pPr marL="271463" indent="-271463">
              <a:buFont typeface="Arial" pitchFamily="34" charset="0"/>
              <a:buChar char="•"/>
              <a:tabLst/>
              <a:defRPr/>
            </a:lvl2pPr>
            <a:lvl3pPr marL="274638" indent="-274638">
              <a:buFont typeface="Arial" pitchFamily="34" charset="0"/>
              <a:buChar char="•"/>
              <a:defRPr i="1"/>
            </a:lvl3pPr>
            <a:lvl4pPr marL="534988" indent="-263525">
              <a:buFont typeface="Arial" pitchFamily="34" charset="0"/>
              <a:buChar char="−"/>
              <a:defRPr i="0"/>
            </a:lvl4pPr>
            <a:lvl5pPr marL="806450" indent="-271463">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itle Placeholder 1"/>
          <p:cNvSpPr>
            <a:spLocks noGrp="1"/>
          </p:cNvSpPr>
          <p:nvPr>
            <p:ph type="title"/>
          </p:nvPr>
        </p:nvSpPr>
        <p:spPr>
          <a:xfrm>
            <a:off x="370113" y="295683"/>
            <a:ext cx="8388000" cy="469492"/>
          </a:xfrm>
          <a:prstGeom prst="rect">
            <a:avLst/>
          </a:prstGeom>
        </p:spPr>
        <p:txBody>
          <a:bodyPr vert="horz" lIns="0" tIns="0" rIns="0" bIns="0" rtlCol="0" anchor="t" anchorCtr="0">
            <a:noAutofit/>
          </a:bodyPr>
          <a:lstStyle/>
          <a:p>
            <a:r>
              <a:rPr lang="en-US"/>
              <a:t>Click to edit Master title style</a:t>
            </a:r>
            <a:endParaRPr lang="en-GB" dirty="0"/>
          </a:p>
        </p:txBody>
      </p:sp>
      <p:sp>
        <p:nvSpPr>
          <p:cNvPr id="17" name="Text Placeholder 8"/>
          <p:cNvSpPr>
            <a:spLocks noGrp="1"/>
          </p:cNvSpPr>
          <p:nvPr>
            <p:ph type="body" sz="quarter" idx="13"/>
          </p:nvPr>
        </p:nvSpPr>
        <p:spPr>
          <a:xfrm>
            <a:off x="370113" y="765175"/>
            <a:ext cx="8388000" cy="969282"/>
          </a:xfrm>
          <a:prstGeom prst="rect">
            <a:avLst/>
          </a:prstGeom>
        </p:spPr>
        <p:txBody>
          <a:bodyPr>
            <a:normAutofit/>
          </a:bodyPr>
          <a:lstStyle>
            <a:lvl1pPr marL="0" indent="0">
              <a:buNone/>
              <a:defRPr sz="3000" b="0">
                <a:solidFill>
                  <a:srgbClr val="575757"/>
                </a:solidFill>
              </a:defRPr>
            </a:lvl1pPr>
          </a:lstStyle>
          <a:p>
            <a:pPr lvl="0"/>
            <a:r>
              <a:rPr lang="en-US"/>
              <a:t>Click to edit Master text styles</a:t>
            </a:r>
          </a:p>
        </p:txBody>
      </p:sp>
      <p:sp>
        <p:nvSpPr>
          <p:cNvPr id="9" name="Slide Number Placeholder 7"/>
          <p:cNvSpPr>
            <a:spLocks noGrp="1"/>
          </p:cNvSpPr>
          <p:nvPr>
            <p:ph type="sldNum" sz="quarter" idx="4"/>
          </p:nvPr>
        </p:nvSpPr>
        <p:spPr>
          <a:xfrm>
            <a:off x="380296" y="6407835"/>
            <a:ext cx="792088" cy="252000"/>
          </a:xfrm>
          <a:prstGeom prst="rect">
            <a:avLst/>
          </a:prstGeom>
        </p:spPr>
        <p:txBody>
          <a:bodyPr vert="horz" lIns="0" tIns="0" rIns="0" bIns="0" rtlCol="0" anchor="ctr" anchorCtr="0"/>
          <a:lstStyle>
            <a:lvl1pPr algn="l">
              <a:defRPr sz="800"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130362646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0113" y="765175"/>
            <a:ext cx="8388000" cy="969282"/>
          </a:xfrm>
          <a:prstGeom prst="rect">
            <a:avLst/>
          </a:prstGeom>
        </p:spPr>
        <p:txBody>
          <a:bodyPr>
            <a:normAutofit/>
          </a:bodyPr>
          <a:lstStyle>
            <a:lvl1pPr marL="0" indent="0">
              <a:buNone/>
              <a:defRPr sz="3000" b="0">
                <a:solidFill>
                  <a:srgbClr val="575757"/>
                </a:solidFill>
              </a:defRPr>
            </a:lvl1pPr>
          </a:lstStyle>
          <a:p>
            <a:pPr lvl="0"/>
            <a:r>
              <a:rPr lang="en-US"/>
              <a:t>Click to edit Master text styles</a:t>
            </a:r>
          </a:p>
        </p:txBody>
      </p:sp>
      <p:sp>
        <p:nvSpPr>
          <p:cNvPr id="14" name="Title Placeholder 1"/>
          <p:cNvSpPr>
            <a:spLocks noGrp="1"/>
          </p:cNvSpPr>
          <p:nvPr>
            <p:ph type="title"/>
          </p:nvPr>
        </p:nvSpPr>
        <p:spPr>
          <a:xfrm>
            <a:off x="370113" y="295683"/>
            <a:ext cx="8388000" cy="469492"/>
          </a:xfrm>
          <a:prstGeom prst="rect">
            <a:avLst/>
          </a:prstGeom>
        </p:spPr>
        <p:txBody>
          <a:bodyPr vert="horz" lIns="0" tIns="0" rIns="0" bIns="0" rtlCol="0" anchor="t" anchorCtr="0">
            <a:noAutofit/>
          </a:bodyPr>
          <a:lstStyle/>
          <a:p>
            <a:r>
              <a:rPr lang="en-US"/>
              <a:t>Click to edit Master title style</a:t>
            </a:r>
            <a:endParaRPr lang="en-GB" dirty="0"/>
          </a:p>
        </p:txBody>
      </p:sp>
      <p:sp>
        <p:nvSpPr>
          <p:cNvPr id="20" name="Text Placeholder 19"/>
          <p:cNvSpPr>
            <a:spLocks noGrp="1"/>
          </p:cNvSpPr>
          <p:nvPr>
            <p:ph type="body" sz="quarter" idx="14"/>
          </p:nvPr>
        </p:nvSpPr>
        <p:spPr>
          <a:xfrm>
            <a:off x="370800" y="1810800"/>
            <a:ext cx="8388000" cy="453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7"/>
          <p:cNvSpPr>
            <a:spLocks noGrp="1"/>
          </p:cNvSpPr>
          <p:nvPr>
            <p:ph type="sldNum" sz="quarter" idx="4"/>
          </p:nvPr>
        </p:nvSpPr>
        <p:spPr>
          <a:xfrm>
            <a:off x="380296" y="6407835"/>
            <a:ext cx="792088" cy="252000"/>
          </a:xfrm>
          <a:prstGeom prst="rect">
            <a:avLst/>
          </a:prstGeom>
        </p:spPr>
        <p:txBody>
          <a:bodyPr vert="horz" lIns="0" tIns="0" rIns="0" bIns="0" rtlCol="0" anchor="ctr" anchorCtr="0"/>
          <a:lstStyle>
            <a:lvl1pPr algn="l">
              <a:defRPr sz="800" b="0">
                <a:solidFill>
                  <a:srgbClr val="8C8C8C"/>
                </a:solidFill>
              </a:defRPr>
            </a:lvl1pPr>
          </a:lstStyle>
          <a:p>
            <a:fld id="{95CC1D26-A9BD-4BDE-BDD9-08EDBAE96860}" type="slidenum">
              <a:rPr lang="en-GB" smtClean="0"/>
              <a:pPr/>
              <a:t>‹#›</a:t>
            </a:fld>
            <a:endParaRPr lang="en-GB" dirty="0"/>
          </a:p>
        </p:txBody>
      </p:sp>
      <p:sp>
        <p:nvSpPr>
          <p:cNvPr id="10" name="Footer Placeholder 3"/>
          <p:cNvSpPr>
            <a:spLocks noGrp="1"/>
          </p:cNvSpPr>
          <p:nvPr>
            <p:ph type="ftr" sz="quarter" idx="3"/>
          </p:nvPr>
        </p:nvSpPr>
        <p:spPr>
          <a:xfrm>
            <a:off x="1195305" y="6407835"/>
            <a:ext cx="7559473" cy="252000"/>
          </a:xfrm>
          <a:prstGeom prst="rect">
            <a:avLst/>
          </a:prstGeom>
        </p:spPr>
        <p:txBody>
          <a:bodyPr/>
          <a:lstStyle/>
          <a:p>
            <a:r>
              <a:rPr lang="fr-FR" dirty="0"/>
              <a:t>© 2015 Deloitte Touche </a:t>
            </a:r>
            <a:r>
              <a:rPr lang="fr-FR" dirty="0" err="1"/>
              <a:t>Tohmatsu</a:t>
            </a:r>
            <a:r>
              <a:rPr lang="fr-FR" dirty="0"/>
              <a:t> Limited</a:t>
            </a:r>
          </a:p>
        </p:txBody>
      </p:sp>
    </p:spTree>
    <p:extLst>
      <p:ext uri="{BB962C8B-B14F-4D97-AF65-F5344CB8AC3E}">
        <p14:creationId xmlns:p14="http://schemas.microsoft.com/office/powerpoint/2010/main" val="96792392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Text &amp;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0113" y="295683"/>
            <a:ext cx="8388000" cy="469492"/>
          </a:xfrm>
          <a:prstGeom prst="rect">
            <a:avLst/>
          </a:prstGeom>
        </p:spPr>
        <p:txBody>
          <a:bodyPr vert="horz" lIns="0" tIns="0" rIns="0" bIns="0" rtlCol="0" anchor="t" anchorCtr="0">
            <a:noAutofit/>
          </a:bodyPr>
          <a:lstStyle/>
          <a:p>
            <a:r>
              <a:rPr lang="en-US"/>
              <a:t>Click to edit Master title style</a:t>
            </a:r>
            <a:endParaRPr lang="en-GB" dirty="0"/>
          </a:p>
        </p:txBody>
      </p:sp>
      <p:sp>
        <p:nvSpPr>
          <p:cNvPr id="9" name="Text Placeholder 8"/>
          <p:cNvSpPr>
            <a:spLocks noGrp="1"/>
          </p:cNvSpPr>
          <p:nvPr>
            <p:ph type="body" sz="quarter" idx="13"/>
          </p:nvPr>
        </p:nvSpPr>
        <p:spPr>
          <a:xfrm>
            <a:off x="370113" y="765175"/>
            <a:ext cx="8388000" cy="969282"/>
          </a:xfrm>
          <a:prstGeom prst="rect">
            <a:avLst/>
          </a:prstGeom>
        </p:spPr>
        <p:txBody>
          <a:bodyPr>
            <a:normAutofit/>
          </a:bodyPr>
          <a:lstStyle>
            <a:lvl1pPr marL="0" indent="0">
              <a:buNone/>
              <a:defRPr sz="3000" b="0">
                <a:solidFill>
                  <a:srgbClr val="575757"/>
                </a:solidFill>
              </a:defRPr>
            </a:lvl1pPr>
          </a:lstStyle>
          <a:p>
            <a:pPr lvl="0"/>
            <a:r>
              <a:rPr lang="en-US"/>
              <a:t>Click to edit Master text styles</a:t>
            </a:r>
          </a:p>
        </p:txBody>
      </p:sp>
      <p:sp>
        <p:nvSpPr>
          <p:cNvPr id="20" name="Text Placeholder 19"/>
          <p:cNvSpPr>
            <a:spLocks noGrp="1"/>
          </p:cNvSpPr>
          <p:nvPr>
            <p:ph type="body" sz="quarter" idx="14"/>
          </p:nvPr>
        </p:nvSpPr>
        <p:spPr>
          <a:xfrm>
            <a:off x="370800" y="1810800"/>
            <a:ext cx="4140000" cy="453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7"/>
          <p:cNvSpPr>
            <a:spLocks noGrp="1"/>
          </p:cNvSpPr>
          <p:nvPr>
            <p:ph type="chart" sz="quarter" idx="15"/>
          </p:nvPr>
        </p:nvSpPr>
        <p:spPr>
          <a:xfrm>
            <a:off x="4643437" y="1810800"/>
            <a:ext cx="4140000" cy="4536000"/>
          </a:xfrm>
          <a:prstGeom prst="rect">
            <a:avLst/>
          </a:prstGeom>
        </p:spPr>
        <p:txBody>
          <a:bodyPr/>
          <a:lstStyle/>
          <a:p>
            <a:r>
              <a:rPr lang="en-US"/>
              <a:t>Click icon to add chart</a:t>
            </a:r>
            <a:endParaRPr lang="en-GB" dirty="0"/>
          </a:p>
        </p:txBody>
      </p:sp>
      <p:sp>
        <p:nvSpPr>
          <p:cNvPr id="11" name="Slide Number Placeholder 7"/>
          <p:cNvSpPr>
            <a:spLocks noGrp="1"/>
          </p:cNvSpPr>
          <p:nvPr>
            <p:ph type="sldNum" sz="quarter" idx="4"/>
          </p:nvPr>
        </p:nvSpPr>
        <p:spPr>
          <a:xfrm>
            <a:off x="380296" y="6407835"/>
            <a:ext cx="792088" cy="252000"/>
          </a:xfrm>
          <a:prstGeom prst="rect">
            <a:avLst/>
          </a:prstGeom>
        </p:spPr>
        <p:txBody>
          <a:bodyPr vert="horz" lIns="0" tIns="0" rIns="0" bIns="0" rtlCol="0" anchor="ctr" anchorCtr="0"/>
          <a:lstStyle>
            <a:lvl1pPr algn="l">
              <a:defRPr sz="800" b="0">
                <a:solidFill>
                  <a:srgbClr val="8C8C8C"/>
                </a:solidFill>
              </a:defRPr>
            </a:lvl1pPr>
          </a:lstStyle>
          <a:p>
            <a:fld id="{95CC1D26-A9BD-4BDE-BDD9-08EDBAE96860}" type="slidenum">
              <a:rPr lang="en-GB" smtClean="0"/>
              <a:pPr/>
              <a:t>‹#›</a:t>
            </a:fld>
            <a:endParaRPr lang="en-GB" dirty="0"/>
          </a:p>
        </p:txBody>
      </p:sp>
      <p:sp>
        <p:nvSpPr>
          <p:cNvPr id="12" name="Footer Placeholder 3"/>
          <p:cNvSpPr>
            <a:spLocks noGrp="1"/>
          </p:cNvSpPr>
          <p:nvPr>
            <p:ph type="ftr" sz="quarter" idx="3"/>
          </p:nvPr>
        </p:nvSpPr>
        <p:spPr>
          <a:xfrm>
            <a:off x="1195305" y="6407835"/>
            <a:ext cx="7559473" cy="252000"/>
          </a:xfrm>
          <a:prstGeom prst="rect">
            <a:avLst/>
          </a:prstGeom>
        </p:spPr>
        <p:txBody>
          <a:bodyPr/>
          <a:lstStyle/>
          <a:p>
            <a:r>
              <a:rPr lang="fr-FR" dirty="0"/>
              <a:t>© 2015 Deloitte Touche </a:t>
            </a:r>
            <a:r>
              <a:rPr lang="fr-FR" dirty="0" err="1"/>
              <a:t>Tohmatsu</a:t>
            </a:r>
            <a:r>
              <a:rPr lang="fr-FR" dirty="0"/>
              <a:t> Limited</a:t>
            </a:r>
          </a:p>
        </p:txBody>
      </p:sp>
    </p:spTree>
    <p:extLst>
      <p:ext uri="{BB962C8B-B14F-4D97-AF65-F5344CB8AC3E}">
        <p14:creationId xmlns:p14="http://schemas.microsoft.com/office/powerpoint/2010/main" val="161572529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Contents 2">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735808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370113" y="1622411"/>
            <a:ext cx="8388000" cy="4536504"/>
          </a:xfrm>
          <a:prstGeom prst="rect">
            <a:avLst/>
          </a:prstGeom>
        </p:spPr>
        <p:txBody>
          <a:bodyPr>
            <a:normAutofit/>
          </a:bodyPr>
          <a:lstStyle>
            <a:lvl1pPr marL="0" indent="0">
              <a:spcBef>
                <a:spcPts val="1800"/>
              </a:spcBef>
              <a:spcAft>
                <a:spcPts val="0"/>
              </a:spcAft>
              <a:buNone/>
              <a:defRPr sz="2000" b="0">
                <a:solidFill>
                  <a:schemeClr val="tx2"/>
                </a:solidFill>
              </a:defRPr>
            </a:lvl1pPr>
            <a:lvl2pPr marL="268288" indent="-268288">
              <a:spcBef>
                <a:spcPts val="600"/>
              </a:spcBef>
              <a:spcAft>
                <a:spcPts val="0"/>
              </a:spcAft>
              <a:buFont typeface="Arial" pitchFamily="34" charset="0"/>
              <a:buChar char="•"/>
              <a:tabLst/>
              <a:defRPr sz="2000" b="0">
                <a:solidFill>
                  <a:schemeClr val="tx2"/>
                </a:solidFill>
              </a:defRPr>
            </a:lvl2pPr>
            <a:lvl3pPr marL="274638" indent="-274638">
              <a:spcBef>
                <a:spcPts val="600"/>
              </a:spcBef>
              <a:spcAft>
                <a:spcPts val="0"/>
              </a:spcAft>
              <a:buFont typeface="Arial" pitchFamily="34" charset="0"/>
              <a:buChar char="•"/>
              <a:defRPr sz="2000" b="0">
                <a:solidFill>
                  <a:schemeClr val="tx2"/>
                </a:solidFill>
              </a:defRPr>
            </a:lvl3pPr>
            <a:lvl4pPr>
              <a:spcBef>
                <a:spcPts val="600"/>
              </a:spcBef>
              <a:spcAft>
                <a:spcPts val="0"/>
              </a:spcAft>
              <a:buFont typeface="Arial" pitchFamily="34" charset="0"/>
              <a:buChar char="•"/>
              <a:defRPr sz="2000" b="0">
                <a:solidFill>
                  <a:schemeClr val="tx2"/>
                </a:solidFill>
              </a:defRPr>
            </a:lvl4pPr>
            <a:lvl5pPr marL="441325" indent="-176213">
              <a:spcBef>
                <a:spcPts val="600"/>
              </a:spcBef>
              <a:spcAft>
                <a:spcPts val="0"/>
              </a:spcAft>
              <a:buFont typeface="Arial" pitchFamily="34" charset="0"/>
              <a:buChar char="•"/>
              <a:defRPr sz="2000" b="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itle Placeholder 1"/>
          <p:cNvSpPr>
            <a:spLocks noGrp="1"/>
          </p:cNvSpPr>
          <p:nvPr>
            <p:ph type="title"/>
          </p:nvPr>
        </p:nvSpPr>
        <p:spPr>
          <a:xfrm>
            <a:off x="370113" y="179571"/>
            <a:ext cx="8388000" cy="1441410"/>
          </a:xfrm>
          <a:prstGeom prst="rect">
            <a:avLst/>
          </a:prstGeom>
        </p:spPr>
        <p:txBody>
          <a:bodyPr vert="horz" lIns="0" tIns="0" rIns="0" bIns="0" rtlCol="0" anchor="t" anchorCtr="0">
            <a:normAutofit/>
          </a:bodyPr>
          <a:lstStyle>
            <a:lvl1pPr>
              <a:defRPr sz="4500">
                <a:solidFill>
                  <a:schemeClr val="accent2"/>
                </a:solidFill>
              </a:defRPr>
            </a:lvl1pPr>
          </a:lstStyle>
          <a:p>
            <a:r>
              <a:rPr lang="en-US"/>
              <a:t>Click to edit Master title style</a:t>
            </a:r>
            <a:endParaRPr lang="en-GB" dirty="0"/>
          </a:p>
        </p:txBody>
      </p:sp>
      <p:sp>
        <p:nvSpPr>
          <p:cNvPr id="9" name="Slide Number Placeholder 7"/>
          <p:cNvSpPr>
            <a:spLocks noGrp="1"/>
          </p:cNvSpPr>
          <p:nvPr>
            <p:ph type="sldNum" sz="quarter" idx="4"/>
          </p:nvPr>
        </p:nvSpPr>
        <p:spPr>
          <a:xfrm>
            <a:off x="380296" y="6407835"/>
            <a:ext cx="792088" cy="252000"/>
          </a:xfrm>
          <a:prstGeom prst="rect">
            <a:avLst/>
          </a:prstGeom>
        </p:spPr>
        <p:txBody>
          <a:bodyPr vert="horz" lIns="0" tIns="0" rIns="0" bIns="0" rtlCol="0" anchor="ctr" anchorCtr="0"/>
          <a:lstStyle>
            <a:lvl1pPr algn="l">
              <a:defRPr sz="800" b="0">
                <a:solidFill>
                  <a:srgbClr val="8C8C8C"/>
                </a:solidFill>
              </a:defRPr>
            </a:lvl1pPr>
          </a:lstStyle>
          <a:p>
            <a:fld id="{95CC1D26-A9BD-4BDE-BDD9-08EDBAE96860}" type="slidenum">
              <a:rPr lang="en-GB" smtClean="0"/>
              <a:pPr/>
              <a:t>‹#›</a:t>
            </a:fld>
            <a:endParaRPr lang="en-GB" dirty="0"/>
          </a:p>
        </p:txBody>
      </p:sp>
      <p:sp>
        <p:nvSpPr>
          <p:cNvPr id="7" name="Footer Placeholder 3"/>
          <p:cNvSpPr>
            <a:spLocks noGrp="1"/>
          </p:cNvSpPr>
          <p:nvPr>
            <p:ph type="ftr" sz="quarter" idx="3"/>
          </p:nvPr>
        </p:nvSpPr>
        <p:spPr>
          <a:xfrm>
            <a:off x="1195305" y="6407835"/>
            <a:ext cx="7559473" cy="252000"/>
          </a:xfrm>
          <a:prstGeom prst="rect">
            <a:avLst/>
          </a:prstGeom>
        </p:spPr>
        <p:txBody>
          <a:bodyPr/>
          <a:lstStyle/>
          <a:p>
            <a:r>
              <a:rPr lang="fr-FR" dirty="0"/>
              <a:t>© 2015 Deloitte Touche </a:t>
            </a:r>
            <a:r>
              <a:rPr lang="fr-FR" dirty="0" err="1"/>
              <a:t>Tohmatsu</a:t>
            </a:r>
            <a:r>
              <a:rPr lang="fr-FR" dirty="0"/>
              <a:t> Limited</a:t>
            </a:r>
          </a:p>
        </p:txBody>
      </p:sp>
    </p:spTree>
    <p:extLst>
      <p:ext uri="{BB962C8B-B14F-4D97-AF65-F5344CB8AC3E}">
        <p14:creationId xmlns:p14="http://schemas.microsoft.com/office/powerpoint/2010/main" val="80128813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386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1467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0702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8350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985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3"/>
          <p:cNvSpPr>
            <a:spLocks noGrp="1"/>
          </p:cNvSpPr>
          <p:nvPr>
            <p:ph sz="quarter" idx="10"/>
          </p:nvPr>
        </p:nvSpPr>
        <p:spPr>
          <a:xfrm>
            <a:off x="2552700" y="3657600"/>
            <a:ext cx="4038600" cy="838200"/>
          </a:xfrm>
          <a:prstGeom prst="rect">
            <a:avLst/>
          </a:prstGeom>
        </p:spPr>
        <p:txBody>
          <a:bodyPr/>
          <a:lstStyle/>
          <a:p>
            <a:pPr lvl="0"/>
            <a:r>
              <a:rPr lang="en-US" dirty="0"/>
              <a:t>Click to edit Master</a:t>
            </a:r>
          </a:p>
        </p:txBody>
      </p:sp>
    </p:spTree>
    <p:extLst>
      <p:ext uri="{BB962C8B-B14F-4D97-AF65-F5344CB8AC3E}">
        <p14:creationId xmlns:p14="http://schemas.microsoft.com/office/powerpoint/2010/main" val="22751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0073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5" r:id="rId20"/>
    <p:sldLayoutId id="2147483746" r:id="rId21"/>
    <p:sldLayoutId id="2147483747" r:id="rId22"/>
    <p:sldLayoutId id="2147483748" r:id="rId23"/>
    <p:sldLayoutId id="2147483749" r:id="rId24"/>
    <p:sldLayoutId id="2147483750" r:id="rId2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2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31.xml"/><Relationship Id="rId1" Type="http://schemas.openxmlformats.org/officeDocument/2006/relationships/slideLayout" Target="../slideLayouts/slideLayout21.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267200"/>
            <a:ext cx="5486400" cy="646331"/>
          </a:xfrm>
          <a:prstGeom prst="rect">
            <a:avLst/>
          </a:prstGeom>
        </p:spPr>
        <p:txBody>
          <a:bodyPr wrap="square">
            <a:spAutoFit/>
          </a:bodyPr>
          <a:lstStyle/>
          <a:p>
            <a:r>
              <a:rPr lang="en-ZA" b="1" dirty="0"/>
              <a:t>Evaluation of the </a:t>
            </a:r>
            <a:r>
              <a:rPr lang="en-ZA" b="1" dirty="0" smtClean="0"/>
              <a:t>2016/17 </a:t>
            </a:r>
            <a:r>
              <a:rPr lang="en-ZA" b="1" dirty="0"/>
              <a:t>BEPPs of </a:t>
            </a:r>
          </a:p>
          <a:p>
            <a:r>
              <a:rPr lang="en-GB" b="1" dirty="0">
                <a:solidFill>
                  <a:schemeClr val="accent2"/>
                </a:solidFill>
              </a:rPr>
              <a:t>South Africa’s 8 Metropolitan Municipalities</a:t>
            </a:r>
            <a:endParaRPr lang="en-US" b="1" dirty="0"/>
          </a:p>
        </p:txBody>
      </p:sp>
    </p:spTree>
    <p:extLst>
      <p:ext uri="{BB962C8B-B14F-4D97-AF65-F5344CB8AC3E}">
        <p14:creationId xmlns:p14="http://schemas.microsoft.com/office/powerpoint/2010/main" val="3486639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94959625"/>
              </p:ext>
            </p:extLst>
          </p:nvPr>
        </p:nvGraphicFramePr>
        <p:xfrm>
          <a:off x="381000" y="1295400"/>
          <a:ext cx="8377112"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152400" y="228600"/>
            <a:ext cx="8758113" cy="1066800"/>
          </a:xfrm>
        </p:spPr>
        <p:txBody>
          <a:bodyPr>
            <a:normAutofit/>
          </a:bodyPr>
          <a:lstStyle/>
          <a:p>
            <a:r>
              <a:rPr lang="en-US" sz="2800" dirty="0"/>
              <a:t>The framework within which Bankability Evaluations are performed</a:t>
            </a:r>
          </a:p>
        </p:txBody>
      </p:sp>
    </p:spTree>
    <p:extLst>
      <p:ext uri="{BB962C8B-B14F-4D97-AF65-F5344CB8AC3E}">
        <p14:creationId xmlns:p14="http://schemas.microsoft.com/office/powerpoint/2010/main" val="42620703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a:xfrm>
            <a:off x="370113" y="990600"/>
            <a:ext cx="8388000" cy="4536504"/>
          </a:xfrm>
        </p:spPr>
        <p:txBody>
          <a:bodyPr/>
          <a:lstStyle/>
          <a:p>
            <a:r>
              <a:rPr lang="en-US" sz="1800" i="1" dirty="0">
                <a:solidFill>
                  <a:schemeClr val="accent6">
                    <a:lumMod val="75000"/>
                  </a:schemeClr>
                </a:solidFill>
              </a:rPr>
              <a:t>Project Funding Criteria used by Development Finance Institutions </a:t>
            </a:r>
          </a:p>
          <a:p>
            <a:endParaRPr lang="en-US" dirty="0"/>
          </a:p>
        </p:txBody>
      </p:sp>
      <p:sp>
        <p:nvSpPr>
          <p:cNvPr id="3" name="Title 2"/>
          <p:cNvSpPr>
            <a:spLocks noGrp="1"/>
          </p:cNvSpPr>
          <p:nvPr>
            <p:ph type="title"/>
          </p:nvPr>
        </p:nvSpPr>
        <p:spPr>
          <a:xfrm>
            <a:off x="370113" y="179571"/>
            <a:ext cx="8388000" cy="811029"/>
          </a:xfrm>
        </p:spPr>
        <p:txBody>
          <a:bodyPr>
            <a:normAutofit fontScale="90000"/>
          </a:bodyPr>
          <a:lstStyle/>
          <a:p>
            <a:r>
              <a:rPr lang="en-ZA" sz="2800" dirty="0"/>
              <a:t>The typical Criteria used to assess Financeability/Bankability</a:t>
            </a:r>
            <a:endParaRPr lang="en-US" sz="2800" dirty="0"/>
          </a:p>
        </p:txBody>
      </p:sp>
      <p:graphicFrame>
        <p:nvGraphicFramePr>
          <p:cNvPr id="7" name="Diagram 6"/>
          <p:cNvGraphicFramePr/>
          <p:nvPr>
            <p:extLst>
              <p:ext uri="{D42A27DB-BD31-4B8C-83A1-F6EECF244321}">
                <p14:modId xmlns:p14="http://schemas.microsoft.com/office/powerpoint/2010/main" val="2836932461"/>
              </p:ext>
            </p:extLst>
          </p:nvPr>
        </p:nvGraphicFramePr>
        <p:xfrm>
          <a:off x="370113" y="1447799"/>
          <a:ext cx="8388000" cy="4890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730354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941144181"/>
              </p:ext>
            </p:extLst>
          </p:nvPr>
        </p:nvGraphicFramePr>
        <p:xfrm>
          <a:off x="377825" y="1077190"/>
          <a:ext cx="838835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179571"/>
            <a:ext cx="9144000" cy="1441410"/>
          </a:xfrm>
        </p:spPr>
        <p:txBody>
          <a:bodyPr>
            <a:normAutofit/>
          </a:bodyPr>
          <a:lstStyle/>
          <a:p>
            <a:r>
              <a:rPr lang="en-ZA" sz="2800" dirty="0"/>
              <a:t>Reference: </a:t>
            </a:r>
            <a:br>
              <a:rPr lang="en-ZA" sz="2800" dirty="0"/>
            </a:br>
            <a:r>
              <a:rPr lang="en-ZA" sz="2800" dirty="0"/>
              <a:t>BEPP Guidelines 2016/17 </a:t>
            </a:r>
            <a:r>
              <a:rPr lang="en-ZA" sz="2800" dirty="0" err="1"/>
              <a:t>iro</a:t>
            </a:r>
            <a:r>
              <a:rPr lang="en-ZA" sz="2800" dirty="0"/>
              <a:t> Section D. Capital Funding</a:t>
            </a:r>
          </a:p>
        </p:txBody>
      </p:sp>
      <p:sp>
        <p:nvSpPr>
          <p:cNvPr id="3" name="Rounded Rectangle 2"/>
          <p:cNvSpPr/>
          <p:nvPr/>
        </p:nvSpPr>
        <p:spPr>
          <a:xfrm>
            <a:off x="231112" y="1985200"/>
            <a:ext cx="2213811" cy="533400"/>
          </a:xfrm>
          <a:prstGeom prst="roundRect">
            <a:avLst/>
          </a:prstGeom>
          <a:solidFill>
            <a:srgbClr val="A25C0A"/>
          </a:solidFill>
          <a:ln>
            <a:solidFill>
              <a:schemeClr val="accent6">
                <a:lumMod val="7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t>D1. Spatial budget mix</a:t>
            </a:r>
          </a:p>
        </p:txBody>
      </p:sp>
      <p:sp>
        <p:nvSpPr>
          <p:cNvPr id="5" name="Rounded Rectangle 4"/>
          <p:cNvSpPr/>
          <p:nvPr/>
        </p:nvSpPr>
        <p:spPr>
          <a:xfrm>
            <a:off x="235123" y="4876800"/>
            <a:ext cx="2209800" cy="1014481"/>
          </a:xfrm>
          <a:prstGeom prst="roundRect">
            <a:avLst/>
          </a:prstGeom>
          <a:solidFill>
            <a:srgbClr val="A25C0A"/>
          </a:solidFill>
          <a:ln>
            <a:solidFill>
              <a:schemeClr val="accent6">
                <a:lumMod val="7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D3. Institutional arrangements and operating budget</a:t>
            </a:r>
          </a:p>
        </p:txBody>
      </p:sp>
      <p:sp>
        <p:nvSpPr>
          <p:cNvPr id="6" name="Rounded Rectangle 5"/>
          <p:cNvSpPr/>
          <p:nvPr/>
        </p:nvSpPr>
        <p:spPr>
          <a:xfrm>
            <a:off x="231112" y="3598181"/>
            <a:ext cx="2213811" cy="533400"/>
          </a:xfrm>
          <a:prstGeom prst="roundRect">
            <a:avLst/>
          </a:prstGeom>
          <a:solidFill>
            <a:srgbClr val="A25C0A"/>
          </a:solidFill>
          <a:ln>
            <a:solidFill>
              <a:schemeClr val="accent6">
                <a:lumMod val="7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D2. Investment strategy</a:t>
            </a:r>
            <a:endParaRPr lang="en-US" b="1" dirty="0"/>
          </a:p>
        </p:txBody>
      </p:sp>
    </p:spTree>
    <p:extLst>
      <p:ext uri="{BB962C8B-B14F-4D97-AF65-F5344CB8AC3E}">
        <p14:creationId xmlns:p14="http://schemas.microsoft.com/office/powerpoint/2010/main" val="168771116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9571"/>
            <a:ext cx="9144000" cy="1441410"/>
          </a:xfrm>
        </p:spPr>
        <p:txBody>
          <a:bodyPr>
            <a:normAutofit/>
          </a:bodyPr>
          <a:lstStyle/>
          <a:p>
            <a:r>
              <a:rPr lang="en-ZA" sz="2800" dirty="0"/>
              <a:t>Focus areas of this evaluation </a:t>
            </a:r>
            <a:br>
              <a:rPr lang="en-ZA" sz="2800" dirty="0"/>
            </a:br>
            <a:r>
              <a:rPr lang="en-ZA" sz="2800" dirty="0"/>
              <a:t/>
            </a:r>
            <a:br>
              <a:rPr lang="en-ZA" sz="2800" dirty="0"/>
            </a:br>
            <a:endParaRPr lang="en-ZA"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63208788"/>
              </p:ext>
            </p:extLst>
          </p:nvPr>
        </p:nvGraphicFramePr>
        <p:xfrm>
          <a:off x="455612" y="609600"/>
          <a:ext cx="8232775"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664114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lstStyle/>
          <a:p>
            <a:r>
              <a:rPr lang="en-GB" dirty="0"/>
              <a:t>Evaluation</a:t>
            </a:r>
            <a:r>
              <a:rPr lang="en-GB" dirty="0">
                <a:solidFill>
                  <a:schemeClr val="bg1"/>
                </a:solidFill>
              </a:rPr>
              <a:t> and Recommendations</a:t>
            </a:r>
          </a:p>
        </p:txBody>
      </p:sp>
    </p:spTree>
    <p:extLst>
      <p:ext uri="{BB962C8B-B14F-4D97-AF65-F5344CB8AC3E}">
        <p14:creationId xmlns:p14="http://schemas.microsoft.com/office/powerpoint/2010/main" val="2550506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52400" y="381000"/>
            <a:ext cx="8839200" cy="469492"/>
          </a:xfrm>
        </p:spPr>
        <p:txBody>
          <a:bodyPr/>
          <a:lstStyle/>
          <a:p>
            <a:r>
              <a:rPr lang="en-ZA" sz="2800" dirty="0">
                <a:solidFill>
                  <a:schemeClr val="accent2"/>
                </a:solidFill>
              </a:rPr>
              <a:t>Capital Funding Requirements</a:t>
            </a:r>
            <a:endParaRPr lang="en-US" sz="2800" dirty="0">
              <a:solidFill>
                <a:schemeClr val="accent2"/>
              </a:solidFill>
            </a:endParaRPr>
          </a:p>
        </p:txBody>
      </p:sp>
      <p:sp>
        <p:nvSpPr>
          <p:cNvPr id="2" name="Rounded Rectangle 1"/>
          <p:cNvSpPr/>
          <p:nvPr/>
        </p:nvSpPr>
        <p:spPr>
          <a:xfrm>
            <a:off x="316943" y="914400"/>
            <a:ext cx="8525257" cy="381000"/>
          </a:xfrm>
          <a:prstGeom prst="roundRect">
            <a:avLst/>
          </a:prstGeom>
          <a:solidFill>
            <a:srgbClr val="FBB040"/>
          </a:solidFill>
          <a:ln>
            <a:solidFill>
              <a:schemeClr val="accent6">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effectLst>
                  <a:outerShdw blurRad="38100" dist="38100" dir="2700000" algn="tl">
                    <a:srgbClr val="000000">
                      <a:alpha val="43137"/>
                    </a:srgbClr>
                  </a:outerShdw>
                </a:effectLst>
              </a:rPr>
              <a:t>Capital Funding Mix</a:t>
            </a:r>
          </a:p>
        </p:txBody>
      </p:sp>
      <p:sp>
        <p:nvSpPr>
          <p:cNvPr id="27" name="TextBox 26"/>
          <p:cNvSpPr txBox="1"/>
          <p:nvPr/>
        </p:nvSpPr>
        <p:spPr>
          <a:xfrm>
            <a:off x="50112" y="6537823"/>
            <a:ext cx="8515732" cy="276999"/>
          </a:xfrm>
          <a:prstGeom prst="rect">
            <a:avLst/>
          </a:prstGeom>
          <a:noFill/>
        </p:spPr>
        <p:txBody>
          <a:bodyPr wrap="square" rtlCol="0">
            <a:spAutoFit/>
          </a:bodyPr>
          <a:lstStyle/>
          <a:p>
            <a:pPr algn="just"/>
            <a:r>
              <a:rPr lang="en-ZA" sz="1200" dirty="0"/>
              <a:t>Source: </a:t>
            </a:r>
            <a:r>
              <a:rPr lang="en-ZA" sz="1200" i="1" dirty="0"/>
              <a:t>National Treasury Database:  Budget MTEF 2015/16</a:t>
            </a:r>
          </a:p>
        </p:txBody>
      </p:sp>
      <p:graphicFrame>
        <p:nvGraphicFramePr>
          <p:cNvPr id="34" name="Chart 33"/>
          <p:cNvGraphicFramePr>
            <a:graphicFrameLocks/>
          </p:cNvGraphicFramePr>
          <p:nvPr>
            <p:extLst>
              <p:ext uri="{D42A27DB-BD31-4B8C-83A1-F6EECF244321}">
                <p14:modId xmlns:p14="http://schemas.microsoft.com/office/powerpoint/2010/main" val="3805275442"/>
              </p:ext>
            </p:extLst>
          </p:nvPr>
        </p:nvGraphicFramePr>
        <p:xfrm>
          <a:off x="316943" y="3005895"/>
          <a:ext cx="4466100" cy="25496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53331207"/>
              </p:ext>
            </p:extLst>
          </p:nvPr>
        </p:nvGraphicFramePr>
        <p:xfrm>
          <a:off x="316943" y="1380651"/>
          <a:ext cx="4466100" cy="1619250"/>
        </p:xfrm>
        <a:graphic>
          <a:graphicData uri="http://schemas.openxmlformats.org/drawingml/2006/table">
            <a:tbl>
              <a:tblPr>
                <a:tableStyleId>{16D9F66E-5EB9-4882-86FB-DCBF35E3C3E4}</a:tableStyleId>
              </a:tblPr>
              <a:tblGrid>
                <a:gridCol w="1295400">
                  <a:extLst>
                    <a:ext uri="{9D8B030D-6E8A-4147-A177-3AD203B41FA5}">
                      <a16:colId xmlns:a16="http://schemas.microsoft.com/office/drawing/2014/main" xmlns="" val="1972275878"/>
                    </a:ext>
                  </a:extLst>
                </a:gridCol>
                <a:gridCol w="792675">
                  <a:extLst>
                    <a:ext uri="{9D8B030D-6E8A-4147-A177-3AD203B41FA5}">
                      <a16:colId xmlns:a16="http://schemas.microsoft.com/office/drawing/2014/main" xmlns="" val="3120814880"/>
                    </a:ext>
                  </a:extLst>
                </a:gridCol>
                <a:gridCol w="792675">
                  <a:extLst>
                    <a:ext uri="{9D8B030D-6E8A-4147-A177-3AD203B41FA5}">
                      <a16:colId xmlns:a16="http://schemas.microsoft.com/office/drawing/2014/main" xmlns="" val="2720343509"/>
                    </a:ext>
                  </a:extLst>
                </a:gridCol>
                <a:gridCol w="792675">
                  <a:extLst>
                    <a:ext uri="{9D8B030D-6E8A-4147-A177-3AD203B41FA5}">
                      <a16:colId xmlns:a16="http://schemas.microsoft.com/office/drawing/2014/main" xmlns="" val="3489278851"/>
                    </a:ext>
                  </a:extLst>
                </a:gridCol>
                <a:gridCol w="792675">
                  <a:extLst>
                    <a:ext uri="{9D8B030D-6E8A-4147-A177-3AD203B41FA5}">
                      <a16:colId xmlns:a16="http://schemas.microsoft.com/office/drawing/2014/main" xmlns="" val="2317308831"/>
                    </a:ext>
                  </a:extLst>
                </a:gridCol>
              </a:tblGrid>
              <a:tr h="132950">
                <a:tc>
                  <a:txBody>
                    <a:bodyPr/>
                    <a:lstStyle/>
                    <a:p>
                      <a:pPr algn="l" fontAlgn="b"/>
                      <a:r>
                        <a:rPr lang="en-ZA" sz="1000" u="none" strike="noStrike" dirty="0">
                          <a:solidFill>
                            <a:schemeClr val="accent6">
                              <a:lumMod val="50000"/>
                            </a:schemeClr>
                          </a:solidFill>
                          <a:effectLst/>
                        </a:rPr>
                        <a:t> </a:t>
                      </a:r>
                      <a:endParaRPr lang="en-ZA" sz="1000" b="1" i="0" u="none" strike="noStrike" dirty="0">
                        <a:solidFill>
                          <a:schemeClr val="accent6">
                            <a:lumMod val="50000"/>
                          </a:schemeClr>
                        </a:solidFill>
                        <a:effectLst/>
                        <a:latin typeface="Calibri" panose="020F0502020204030204" pitchFamily="34" charset="0"/>
                      </a:endParaRPr>
                    </a:p>
                  </a:txBody>
                  <a:tcPr marL="9525" marR="9525" marT="9525" marB="0" anchor="b"/>
                </a:tc>
                <a:tc>
                  <a:txBody>
                    <a:bodyPr/>
                    <a:lstStyle/>
                    <a:p>
                      <a:pPr algn="ctr" fontAlgn="ctr"/>
                      <a:r>
                        <a:rPr lang="en-ZA" sz="1000" b="1" u="none" strike="noStrike" dirty="0">
                          <a:solidFill>
                            <a:schemeClr val="accent6">
                              <a:lumMod val="50000"/>
                            </a:schemeClr>
                          </a:solidFill>
                          <a:effectLst/>
                        </a:rPr>
                        <a:t>Grants </a:t>
                      </a:r>
                      <a:endParaRPr lang="en-ZA" sz="1000" b="1" i="0" u="none" strike="noStrike" dirty="0">
                        <a:solidFill>
                          <a:schemeClr val="accent6">
                            <a:lumMod val="50000"/>
                          </a:schemeClr>
                        </a:solidFill>
                        <a:effectLst/>
                        <a:latin typeface="Arial" panose="020B0604020202020204" pitchFamily="34" charset="0"/>
                      </a:endParaRPr>
                    </a:p>
                  </a:txBody>
                  <a:tcPr marL="9525" marR="9525" marT="9525" marB="0" anchor="ctr"/>
                </a:tc>
                <a:tc>
                  <a:txBody>
                    <a:bodyPr/>
                    <a:lstStyle/>
                    <a:p>
                      <a:pPr algn="ctr" fontAlgn="ctr"/>
                      <a:r>
                        <a:rPr lang="en-ZA" sz="1000" b="1" u="none" strike="noStrike" dirty="0">
                          <a:solidFill>
                            <a:schemeClr val="accent6">
                              <a:lumMod val="50000"/>
                            </a:schemeClr>
                          </a:solidFill>
                          <a:effectLst/>
                        </a:rPr>
                        <a:t>External loans  </a:t>
                      </a:r>
                      <a:endParaRPr lang="en-ZA" sz="1000" b="1" i="0" u="none" strike="noStrike" dirty="0">
                        <a:solidFill>
                          <a:schemeClr val="accent6">
                            <a:lumMod val="50000"/>
                          </a:schemeClr>
                        </a:solidFill>
                        <a:effectLst/>
                        <a:latin typeface="Arial" panose="020B0604020202020204" pitchFamily="34" charset="0"/>
                      </a:endParaRPr>
                    </a:p>
                  </a:txBody>
                  <a:tcPr marL="9525" marR="9525" marT="9525" marB="0" anchor="ctr"/>
                </a:tc>
                <a:tc>
                  <a:txBody>
                    <a:bodyPr/>
                    <a:lstStyle/>
                    <a:p>
                      <a:pPr algn="ctr" fontAlgn="ctr"/>
                      <a:r>
                        <a:rPr lang="en-ZA" sz="1000" b="1" u="none" strike="noStrike" dirty="0">
                          <a:solidFill>
                            <a:schemeClr val="accent6">
                              <a:lumMod val="50000"/>
                            </a:schemeClr>
                          </a:solidFill>
                          <a:effectLst/>
                        </a:rPr>
                        <a:t> Own Revenue </a:t>
                      </a:r>
                      <a:endParaRPr lang="en-ZA" sz="1000" b="1" i="0" u="none" strike="noStrike" dirty="0">
                        <a:solidFill>
                          <a:schemeClr val="accent6">
                            <a:lumMod val="50000"/>
                          </a:schemeClr>
                        </a:solidFill>
                        <a:effectLst/>
                        <a:latin typeface="Arial" panose="020B0604020202020204" pitchFamily="34" charset="0"/>
                      </a:endParaRPr>
                    </a:p>
                  </a:txBody>
                  <a:tcPr marL="9525" marR="9525" marT="9525" marB="0" anchor="ctr"/>
                </a:tc>
                <a:tc>
                  <a:txBody>
                    <a:bodyPr/>
                    <a:lstStyle/>
                    <a:p>
                      <a:pPr algn="ctr" fontAlgn="ctr"/>
                      <a:r>
                        <a:rPr lang="en-ZA" sz="1000" b="1" u="none" strike="noStrike" dirty="0">
                          <a:solidFill>
                            <a:schemeClr val="accent6">
                              <a:lumMod val="50000"/>
                            </a:schemeClr>
                          </a:solidFill>
                          <a:effectLst/>
                        </a:rPr>
                        <a:t>Capital Budget </a:t>
                      </a:r>
                      <a:endParaRPr lang="en-ZA" sz="1000" b="1" i="0" u="none" strike="noStrike" dirty="0">
                        <a:solidFill>
                          <a:schemeClr val="accent6">
                            <a:lumMod val="50000"/>
                          </a:schemeClr>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326129638"/>
                  </a:ext>
                </a:extLst>
              </a:tr>
              <a:tr h="36000">
                <a:tc>
                  <a:txBody>
                    <a:bodyPr/>
                    <a:lstStyle/>
                    <a:p>
                      <a:pPr algn="l" fontAlgn="t"/>
                      <a:r>
                        <a:rPr lang="en-ZA" sz="1000" b="1" u="none" strike="noStrike" dirty="0">
                          <a:solidFill>
                            <a:schemeClr val="accent6">
                              <a:lumMod val="50000"/>
                            </a:schemeClr>
                          </a:solidFill>
                          <a:effectLst/>
                        </a:rPr>
                        <a:t>Buffalo City </a:t>
                      </a:r>
                      <a:endParaRPr lang="en-ZA" sz="1000" b="1"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u="none" strike="noStrike" dirty="0">
                          <a:solidFill>
                            <a:schemeClr val="accent6">
                              <a:lumMod val="50000"/>
                            </a:schemeClr>
                          </a:solidFill>
                          <a:effectLst/>
                        </a:rPr>
                        <a:t>               925</a:t>
                      </a:r>
                      <a:endParaRPr lang="en-ZA" sz="1000" b="0"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u="none" strike="noStrike" dirty="0">
                          <a:solidFill>
                            <a:schemeClr val="accent6">
                              <a:lumMod val="50000"/>
                            </a:schemeClr>
                          </a:solidFill>
                          <a:effectLst/>
                        </a:rPr>
                        <a:t>                       -   </a:t>
                      </a:r>
                      <a:endParaRPr lang="en-ZA" sz="1000" b="0"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u="none" strike="noStrike" dirty="0">
                          <a:solidFill>
                            <a:schemeClr val="accent6">
                              <a:lumMod val="50000"/>
                            </a:schemeClr>
                          </a:solidFill>
                          <a:effectLst/>
                        </a:rPr>
                        <a:t>               425 </a:t>
                      </a:r>
                      <a:endParaRPr lang="en-ZA" sz="1000" b="0"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u="none" strike="noStrike" dirty="0">
                          <a:solidFill>
                            <a:schemeClr val="accent6">
                              <a:lumMod val="50000"/>
                            </a:schemeClr>
                          </a:solidFill>
                          <a:effectLst/>
                        </a:rPr>
                        <a:t>             1,350 </a:t>
                      </a:r>
                      <a:endParaRPr lang="en-ZA" sz="1000" b="0" i="0" u="none" strike="noStrike" dirty="0">
                        <a:solidFill>
                          <a:schemeClr val="accent6">
                            <a:lumMod val="50000"/>
                          </a:schemeClr>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2075865581"/>
                  </a:ext>
                </a:extLst>
              </a:tr>
              <a:tr h="36000">
                <a:tc>
                  <a:txBody>
                    <a:bodyPr/>
                    <a:lstStyle/>
                    <a:p>
                      <a:pPr algn="l" fontAlgn="t"/>
                      <a:r>
                        <a:rPr lang="en-ZA" sz="1000" b="1" u="none" strike="noStrike" dirty="0">
                          <a:solidFill>
                            <a:schemeClr val="accent6">
                              <a:lumMod val="50000"/>
                            </a:schemeClr>
                          </a:solidFill>
                          <a:effectLst/>
                        </a:rPr>
                        <a:t>Nelson Mandela Bay </a:t>
                      </a:r>
                      <a:endParaRPr lang="en-ZA" sz="1000" b="1"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u="none" strike="noStrike" dirty="0">
                          <a:solidFill>
                            <a:schemeClr val="accent6">
                              <a:lumMod val="50000"/>
                            </a:schemeClr>
                          </a:solidFill>
                          <a:effectLst/>
                        </a:rPr>
                        <a:t>             1,032 </a:t>
                      </a:r>
                      <a:endParaRPr lang="en-ZA" sz="1000" b="0"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u="none" strike="noStrike" dirty="0">
                          <a:solidFill>
                            <a:schemeClr val="accent6">
                              <a:lumMod val="50000"/>
                            </a:schemeClr>
                          </a:solidFill>
                          <a:effectLst/>
                        </a:rPr>
                        <a:t>                       -   </a:t>
                      </a:r>
                      <a:endParaRPr lang="en-ZA" sz="1000" b="0"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u="none" strike="noStrike" dirty="0">
                          <a:solidFill>
                            <a:schemeClr val="accent6">
                              <a:lumMod val="50000"/>
                            </a:schemeClr>
                          </a:solidFill>
                          <a:effectLst/>
                        </a:rPr>
                        <a:t>               565 </a:t>
                      </a:r>
                      <a:endParaRPr lang="en-ZA" sz="1000" b="0"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u="none" strike="noStrike" dirty="0">
                          <a:solidFill>
                            <a:schemeClr val="accent6">
                              <a:lumMod val="50000"/>
                            </a:schemeClr>
                          </a:solidFill>
                          <a:effectLst/>
                        </a:rPr>
                        <a:t>              1,597 </a:t>
                      </a:r>
                      <a:endParaRPr lang="en-ZA" sz="1000" b="0" i="0" u="none" strike="noStrike" dirty="0">
                        <a:solidFill>
                          <a:schemeClr val="accent6">
                            <a:lumMod val="50000"/>
                          </a:schemeClr>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3247941617"/>
                  </a:ext>
                </a:extLst>
              </a:tr>
              <a:tr h="36000">
                <a:tc>
                  <a:txBody>
                    <a:bodyPr/>
                    <a:lstStyle/>
                    <a:p>
                      <a:pPr algn="l" fontAlgn="t"/>
                      <a:r>
                        <a:rPr lang="en-ZA" sz="1000" b="1" u="none" strike="noStrike" dirty="0" err="1">
                          <a:solidFill>
                            <a:schemeClr val="accent6">
                              <a:lumMod val="50000"/>
                            </a:schemeClr>
                          </a:solidFill>
                          <a:effectLst/>
                        </a:rPr>
                        <a:t>Mangaung</a:t>
                      </a:r>
                      <a:r>
                        <a:rPr lang="en-ZA" sz="1000" b="1" u="none" strike="noStrike" dirty="0">
                          <a:solidFill>
                            <a:schemeClr val="accent6">
                              <a:lumMod val="50000"/>
                            </a:schemeClr>
                          </a:solidFill>
                          <a:effectLst/>
                        </a:rPr>
                        <a:t> </a:t>
                      </a:r>
                      <a:endParaRPr lang="en-ZA" sz="1000" b="1"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u="none" strike="noStrike" dirty="0">
                          <a:solidFill>
                            <a:schemeClr val="accent6">
                              <a:lumMod val="50000"/>
                            </a:schemeClr>
                          </a:solidFill>
                          <a:effectLst/>
                        </a:rPr>
                        <a:t>               793 </a:t>
                      </a:r>
                      <a:endParaRPr lang="en-ZA" sz="1000" b="0"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u="none" strike="noStrike" dirty="0">
                          <a:solidFill>
                            <a:schemeClr val="accent6">
                              <a:lumMod val="50000"/>
                            </a:schemeClr>
                          </a:solidFill>
                          <a:effectLst/>
                        </a:rPr>
                        <a:t>              1,072 </a:t>
                      </a:r>
                      <a:endParaRPr lang="en-ZA" sz="1000" b="0"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u="none" strike="noStrike" dirty="0">
                          <a:solidFill>
                            <a:schemeClr val="accent6">
                              <a:lumMod val="50000"/>
                            </a:schemeClr>
                          </a:solidFill>
                          <a:effectLst/>
                        </a:rPr>
                        <a:t>                 527 </a:t>
                      </a:r>
                      <a:endParaRPr lang="en-ZA" sz="1000" b="0"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u="none" strike="noStrike" dirty="0">
                          <a:solidFill>
                            <a:schemeClr val="accent6">
                              <a:lumMod val="50000"/>
                            </a:schemeClr>
                          </a:solidFill>
                          <a:effectLst/>
                        </a:rPr>
                        <a:t>              2,392 </a:t>
                      </a:r>
                      <a:endParaRPr lang="en-ZA" sz="1000" b="0" i="0" u="none" strike="noStrike" dirty="0">
                        <a:solidFill>
                          <a:schemeClr val="accent6">
                            <a:lumMod val="50000"/>
                          </a:schemeClr>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1865807112"/>
                  </a:ext>
                </a:extLst>
              </a:tr>
              <a:tr h="36000">
                <a:tc>
                  <a:txBody>
                    <a:bodyPr/>
                    <a:lstStyle/>
                    <a:p>
                      <a:pPr algn="l" fontAlgn="t"/>
                      <a:r>
                        <a:rPr lang="en-ZA" sz="1000" b="1" u="none" strike="noStrike" dirty="0">
                          <a:solidFill>
                            <a:schemeClr val="accent6">
                              <a:lumMod val="50000"/>
                            </a:schemeClr>
                          </a:solidFill>
                          <a:effectLst/>
                        </a:rPr>
                        <a:t>Ekurhuleni </a:t>
                      </a:r>
                      <a:endParaRPr lang="en-ZA" sz="1000" b="1"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u="none" strike="noStrike" dirty="0">
                          <a:solidFill>
                            <a:schemeClr val="accent6">
                              <a:lumMod val="50000"/>
                            </a:schemeClr>
                          </a:solidFill>
                          <a:effectLst/>
                        </a:rPr>
                        <a:t>              2,200 </a:t>
                      </a:r>
                      <a:endParaRPr lang="en-ZA" sz="1000" b="0"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u="none" strike="noStrike" dirty="0">
                          <a:solidFill>
                            <a:schemeClr val="accent6">
                              <a:lumMod val="50000"/>
                            </a:schemeClr>
                          </a:solidFill>
                          <a:effectLst/>
                        </a:rPr>
                        <a:t>             1,812 </a:t>
                      </a:r>
                      <a:endParaRPr lang="en-ZA" sz="1000" b="0"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u="none" strike="noStrike" dirty="0">
                          <a:solidFill>
                            <a:schemeClr val="accent6">
                              <a:lumMod val="50000"/>
                            </a:schemeClr>
                          </a:solidFill>
                          <a:effectLst/>
                        </a:rPr>
                        <a:t>                945 </a:t>
                      </a:r>
                      <a:endParaRPr lang="en-ZA" sz="1000" b="0"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u="none" strike="noStrike" dirty="0">
                          <a:solidFill>
                            <a:schemeClr val="accent6">
                              <a:lumMod val="50000"/>
                            </a:schemeClr>
                          </a:solidFill>
                          <a:effectLst/>
                        </a:rPr>
                        <a:t>              4,957 </a:t>
                      </a:r>
                      <a:endParaRPr lang="en-ZA" sz="1000" b="0" i="0" u="none" strike="noStrike" dirty="0">
                        <a:solidFill>
                          <a:schemeClr val="accent6">
                            <a:lumMod val="50000"/>
                          </a:schemeClr>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39016869"/>
                  </a:ext>
                </a:extLst>
              </a:tr>
              <a:tr h="36000">
                <a:tc>
                  <a:txBody>
                    <a:bodyPr/>
                    <a:lstStyle/>
                    <a:p>
                      <a:pPr algn="l" fontAlgn="t"/>
                      <a:r>
                        <a:rPr lang="en-ZA" sz="1000" b="1" u="none" strike="noStrike" dirty="0">
                          <a:solidFill>
                            <a:schemeClr val="accent6">
                              <a:lumMod val="50000"/>
                            </a:schemeClr>
                          </a:solidFill>
                          <a:effectLst/>
                        </a:rPr>
                        <a:t>City of Johannesburg </a:t>
                      </a:r>
                      <a:endParaRPr lang="en-ZA" sz="1000" b="1"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u="none" strike="noStrike" dirty="0">
                          <a:solidFill>
                            <a:schemeClr val="accent6">
                              <a:lumMod val="50000"/>
                            </a:schemeClr>
                          </a:solidFill>
                          <a:effectLst/>
                        </a:rPr>
                        <a:t>             2,891 </a:t>
                      </a:r>
                      <a:endParaRPr lang="en-ZA" sz="1000" b="0"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u="none" strike="noStrike" dirty="0">
                          <a:solidFill>
                            <a:schemeClr val="accent6">
                              <a:lumMod val="50000"/>
                            </a:schemeClr>
                          </a:solidFill>
                          <a:effectLst/>
                        </a:rPr>
                        <a:t>              2,506 </a:t>
                      </a:r>
                      <a:endParaRPr lang="en-ZA" sz="1000" b="0"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u="none" strike="noStrike" dirty="0">
                          <a:solidFill>
                            <a:schemeClr val="accent6">
                              <a:lumMod val="50000"/>
                            </a:schemeClr>
                          </a:solidFill>
                          <a:effectLst/>
                        </a:rPr>
                        <a:t>             4,454 </a:t>
                      </a:r>
                      <a:endParaRPr lang="en-ZA" sz="1000" b="0"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u="none" strike="noStrike" dirty="0">
                          <a:solidFill>
                            <a:schemeClr val="accent6">
                              <a:lumMod val="50000"/>
                            </a:schemeClr>
                          </a:solidFill>
                          <a:effectLst/>
                        </a:rPr>
                        <a:t>              9,851 </a:t>
                      </a:r>
                      <a:endParaRPr lang="en-ZA" sz="1000" b="0" i="0" u="none" strike="noStrike" dirty="0">
                        <a:solidFill>
                          <a:schemeClr val="accent6">
                            <a:lumMod val="50000"/>
                          </a:schemeClr>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961425631"/>
                  </a:ext>
                </a:extLst>
              </a:tr>
              <a:tr h="36000">
                <a:tc>
                  <a:txBody>
                    <a:bodyPr/>
                    <a:lstStyle/>
                    <a:p>
                      <a:pPr algn="l" fontAlgn="t"/>
                      <a:r>
                        <a:rPr lang="en-ZA" sz="1000" b="1" u="none" strike="noStrike" dirty="0">
                          <a:solidFill>
                            <a:schemeClr val="accent6">
                              <a:lumMod val="50000"/>
                            </a:schemeClr>
                          </a:solidFill>
                          <a:effectLst/>
                        </a:rPr>
                        <a:t>City of Tshwane</a:t>
                      </a:r>
                      <a:endParaRPr lang="en-ZA" sz="1000" b="1"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u="none" strike="noStrike" dirty="0">
                          <a:solidFill>
                            <a:schemeClr val="accent6">
                              <a:lumMod val="50000"/>
                            </a:schemeClr>
                          </a:solidFill>
                          <a:effectLst/>
                        </a:rPr>
                        <a:t>             2,507 </a:t>
                      </a:r>
                      <a:endParaRPr lang="en-ZA" sz="1000" b="0"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u="none" strike="noStrike" dirty="0">
                          <a:solidFill>
                            <a:schemeClr val="accent6">
                              <a:lumMod val="50000"/>
                            </a:schemeClr>
                          </a:solidFill>
                          <a:effectLst/>
                        </a:rPr>
                        <a:t>              1,200 </a:t>
                      </a:r>
                      <a:endParaRPr lang="en-ZA" sz="1000" b="0"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u="none" strike="noStrike" dirty="0">
                          <a:solidFill>
                            <a:schemeClr val="accent6">
                              <a:lumMod val="50000"/>
                            </a:schemeClr>
                          </a:solidFill>
                          <a:effectLst/>
                        </a:rPr>
                        <a:t>                285 </a:t>
                      </a:r>
                      <a:endParaRPr lang="en-ZA" sz="1000" b="0"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u="none" strike="noStrike" dirty="0">
                          <a:solidFill>
                            <a:schemeClr val="accent6">
                              <a:lumMod val="50000"/>
                            </a:schemeClr>
                          </a:solidFill>
                          <a:effectLst/>
                        </a:rPr>
                        <a:t>              3,992 </a:t>
                      </a:r>
                      <a:endParaRPr lang="en-ZA" sz="1000" b="0" i="0" u="none" strike="noStrike" dirty="0">
                        <a:solidFill>
                          <a:schemeClr val="accent6">
                            <a:lumMod val="50000"/>
                          </a:schemeClr>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4143408778"/>
                  </a:ext>
                </a:extLst>
              </a:tr>
              <a:tr h="36000">
                <a:tc>
                  <a:txBody>
                    <a:bodyPr/>
                    <a:lstStyle/>
                    <a:p>
                      <a:pPr algn="l" fontAlgn="t"/>
                      <a:r>
                        <a:rPr lang="en-ZA" sz="1000" b="1" u="none" strike="noStrike" dirty="0">
                          <a:solidFill>
                            <a:schemeClr val="accent6">
                              <a:lumMod val="50000"/>
                            </a:schemeClr>
                          </a:solidFill>
                          <a:effectLst/>
                        </a:rPr>
                        <a:t>eThekwini </a:t>
                      </a:r>
                      <a:endParaRPr lang="en-ZA" sz="1000" b="1"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u="none" strike="noStrike" dirty="0">
                          <a:solidFill>
                            <a:schemeClr val="accent6">
                              <a:lumMod val="50000"/>
                            </a:schemeClr>
                          </a:solidFill>
                          <a:effectLst/>
                        </a:rPr>
                        <a:t>              3,682 </a:t>
                      </a:r>
                      <a:endParaRPr lang="en-ZA" sz="1000" b="0"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u="none" strike="noStrike" dirty="0">
                          <a:solidFill>
                            <a:schemeClr val="accent6">
                              <a:lumMod val="50000"/>
                            </a:schemeClr>
                          </a:solidFill>
                          <a:effectLst/>
                        </a:rPr>
                        <a:t>              1,000 </a:t>
                      </a:r>
                      <a:endParaRPr lang="en-ZA" sz="1000" b="0"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u="none" strike="noStrike" dirty="0">
                          <a:solidFill>
                            <a:schemeClr val="accent6">
                              <a:lumMod val="50000"/>
                            </a:schemeClr>
                          </a:solidFill>
                          <a:effectLst/>
                        </a:rPr>
                        <a:t>              1,753 </a:t>
                      </a:r>
                      <a:endParaRPr lang="en-ZA" sz="1000" b="0"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u="none" strike="noStrike" dirty="0">
                          <a:solidFill>
                            <a:schemeClr val="accent6">
                              <a:lumMod val="50000"/>
                            </a:schemeClr>
                          </a:solidFill>
                          <a:effectLst/>
                        </a:rPr>
                        <a:t>              6,435 </a:t>
                      </a:r>
                      <a:endParaRPr lang="en-ZA" sz="1000" b="0" i="0" u="none" strike="noStrike" dirty="0">
                        <a:solidFill>
                          <a:schemeClr val="accent6">
                            <a:lumMod val="50000"/>
                          </a:schemeClr>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1105534055"/>
                  </a:ext>
                </a:extLst>
              </a:tr>
              <a:tr h="36000">
                <a:tc>
                  <a:txBody>
                    <a:bodyPr/>
                    <a:lstStyle/>
                    <a:p>
                      <a:pPr algn="l" fontAlgn="t"/>
                      <a:r>
                        <a:rPr lang="en-ZA" sz="1000" b="1" u="none" strike="noStrike" dirty="0">
                          <a:solidFill>
                            <a:schemeClr val="accent6">
                              <a:lumMod val="50000"/>
                            </a:schemeClr>
                          </a:solidFill>
                          <a:effectLst/>
                        </a:rPr>
                        <a:t>City of Cape Town </a:t>
                      </a:r>
                      <a:endParaRPr lang="en-ZA" sz="1000" b="1"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u="none" strike="noStrike" dirty="0">
                          <a:solidFill>
                            <a:schemeClr val="accent6">
                              <a:lumMod val="50000"/>
                            </a:schemeClr>
                          </a:solidFill>
                          <a:effectLst/>
                        </a:rPr>
                        <a:t>              2,382 </a:t>
                      </a:r>
                      <a:endParaRPr lang="en-ZA" sz="1000" b="0"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u="none" strike="noStrike" dirty="0">
                          <a:solidFill>
                            <a:schemeClr val="accent6">
                              <a:lumMod val="50000"/>
                            </a:schemeClr>
                          </a:solidFill>
                          <a:effectLst/>
                        </a:rPr>
                        <a:t>              1,500 </a:t>
                      </a:r>
                      <a:endParaRPr lang="en-ZA" sz="1000" b="0"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u="none" strike="noStrike" dirty="0">
                          <a:solidFill>
                            <a:schemeClr val="accent6">
                              <a:lumMod val="50000"/>
                            </a:schemeClr>
                          </a:solidFill>
                          <a:effectLst/>
                        </a:rPr>
                        <a:t>                 845 </a:t>
                      </a:r>
                      <a:endParaRPr lang="en-ZA" sz="1000" b="0"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u="none" strike="noStrike" dirty="0">
                          <a:solidFill>
                            <a:schemeClr val="accent6">
                              <a:lumMod val="50000"/>
                            </a:schemeClr>
                          </a:solidFill>
                          <a:effectLst/>
                        </a:rPr>
                        <a:t>              4,727 </a:t>
                      </a:r>
                      <a:endParaRPr lang="en-ZA" sz="1000" b="0" i="0" u="none" strike="noStrike" dirty="0">
                        <a:solidFill>
                          <a:schemeClr val="accent6">
                            <a:lumMod val="50000"/>
                          </a:schemeClr>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1067314728"/>
                  </a:ext>
                </a:extLst>
              </a:tr>
              <a:tr h="36000">
                <a:tc>
                  <a:txBody>
                    <a:bodyPr/>
                    <a:lstStyle/>
                    <a:p>
                      <a:pPr algn="l" fontAlgn="b"/>
                      <a:r>
                        <a:rPr lang="en-ZA" sz="1000" b="1" u="none" strike="noStrike" dirty="0">
                          <a:solidFill>
                            <a:schemeClr val="accent6">
                              <a:lumMod val="50000"/>
                            </a:schemeClr>
                          </a:solidFill>
                          <a:effectLst/>
                        </a:rPr>
                        <a:t>Total</a:t>
                      </a:r>
                      <a:endParaRPr lang="en-ZA" sz="1000" b="1"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b="1" u="none" strike="noStrike" dirty="0">
                          <a:solidFill>
                            <a:schemeClr val="accent6">
                              <a:lumMod val="50000"/>
                            </a:schemeClr>
                          </a:solidFill>
                          <a:effectLst/>
                        </a:rPr>
                        <a:t>           16,412 </a:t>
                      </a:r>
                      <a:endParaRPr lang="en-ZA" sz="1000" b="1"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b="1" u="none" strike="noStrike" dirty="0">
                          <a:solidFill>
                            <a:schemeClr val="accent6">
                              <a:lumMod val="50000"/>
                            </a:schemeClr>
                          </a:solidFill>
                          <a:effectLst/>
                        </a:rPr>
                        <a:t>              9,090 </a:t>
                      </a:r>
                      <a:endParaRPr lang="en-ZA" sz="1000" b="1"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b="1" u="none" strike="noStrike" dirty="0">
                          <a:solidFill>
                            <a:schemeClr val="accent6">
                              <a:lumMod val="50000"/>
                            </a:schemeClr>
                          </a:solidFill>
                          <a:effectLst/>
                        </a:rPr>
                        <a:t>             9,799 </a:t>
                      </a:r>
                      <a:endParaRPr lang="en-ZA" sz="1000" b="1" i="0" u="none" strike="noStrike" dirty="0">
                        <a:solidFill>
                          <a:schemeClr val="accent6">
                            <a:lumMod val="50000"/>
                          </a:schemeClr>
                        </a:solidFill>
                        <a:effectLst/>
                        <a:latin typeface="Calibri" panose="020F0502020204030204" pitchFamily="34" charset="0"/>
                      </a:endParaRPr>
                    </a:p>
                  </a:txBody>
                  <a:tcPr marL="9525" marR="9525" marT="9525" marB="0"/>
                </a:tc>
                <a:tc>
                  <a:txBody>
                    <a:bodyPr/>
                    <a:lstStyle/>
                    <a:p>
                      <a:pPr algn="r" fontAlgn="b"/>
                      <a:r>
                        <a:rPr lang="en-ZA" sz="1000" b="1" u="none" strike="noStrike" dirty="0">
                          <a:solidFill>
                            <a:schemeClr val="accent6">
                              <a:lumMod val="50000"/>
                            </a:schemeClr>
                          </a:solidFill>
                          <a:effectLst/>
                        </a:rPr>
                        <a:t>           35,301 </a:t>
                      </a:r>
                      <a:endParaRPr lang="en-ZA" sz="1000" b="1" i="0" u="none" strike="noStrike" dirty="0">
                        <a:solidFill>
                          <a:schemeClr val="accent6">
                            <a:lumMod val="50000"/>
                          </a:schemeClr>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566287577"/>
                  </a:ext>
                </a:extLst>
              </a:tr>
            </a:tbl>
          </a:graphicData>
        </a:graphic>
      </p:graphicFrame>
      <p:graphicFrame>
        <p:nvGraphicFramePr>
          <p:cNvPr id="35" name="Chart 34"/>
          <p:cNvGraphicFramePr>
            <a:graphicFrameLocks/>
          </p:cNvGraphicFramePr>
          <p:nvPr>
            <p:extLst>
              <p:ext uri="{D42A27DB-BD31-4B8C-83A1-F6EECF244321}">
                <p14:modId xmlns:p14="http://schemas.microsoft.com/office/powerpoint/2010/main" val="4190375002"/>
              </p:ext>
            </p:extLst>
          </p:nvPr>
        </p:nvGraphicFramePr>
        <p:xfrm>
          <a:off x="4857328" y="3025672"/>
          <a:ext cx="4134272" cy="25273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98620119"/>
              </p:ext>
            </p:extLst>
          </p:nvPr>
        </p:nvGraphicFramePr>
        <p:xfrm>
          <a:off x="4848648" y="1380651"/>
          <a:ext cx="4142952" cy="1607395"/>
        </p:xfrm>
        <a:graphic>
          <a:graphicData uri="http://schemas.openxmlformats.org/drawingml/2006/table">
            <a:tbl>
              <a:tblPr>
                <a:tableStyleId>{16D9F66E-5EB9-4882-86FB-DCBF35E3C3E4}</a:tableStyleId>
              </a:tblPr>
              <a:tblGrid>
                <a:gridCol w="764677">
                  <a:extLst>
                    <a:ext uri="{9D8B030D-6E8A-4147-A177-3AD203B41FA5}">
                      <a16:colId xmlns:a16="http://schemas.microsoft.com/office/drawing/2014/main" xmlns="" val="278742673"/>
                    </a:ext>
                  </a:extLst>
                </a:gridCol>
                <a:gridCol w="764677">
                  <a:extLst>
                    <a:ext uri="{9D8B030D-6E8A-4147-A177-3AD203B41FA5}">
                      <a16:colId xmlns:a16="http://schemas.microsoft.com/office/drawing/2014/main" xmlns="" val="1369457250"/>
                    </a:ext>
                  </a:extLst>
                </a:gridCol>
                <a:gridCol w="855982">
                  <a:extLst>
                    <a:ext uri="{9D8B030D-6E8A-4147-A177-3AD203B41FA5}">
                      <a16:colId xmlns:a16="http://schemas.microsoft.com/office/drawing/2014/main" xmlns="" val="2343612114"/>
                    </a:ext>
                  </a:extLst>
                </a:gridCol>
                <a:gridCol w="855982">
                  <a:extLst>
                    <a:ext uri="{9D8B030D-6E8A-4147-A177-3AD203B41FA5}">
                      <a16:colId xmlns:a16="http://schemas.microsoft.com/office/drawing/2014/main" xmlns="" val="2279330600"/>
                    </a:ext>
                  </a:extLst>
                </a:gridCol>
                <a:gridCol w="901634">
                  <a:extLst>
                    <a:ext uri="{9D8B030D-6E8A-4147-A177-3AD203B41FA5}">
                      <a16:colId xmlns:a16="http://schemas.microsoft.com/office/drawing/2014/main" xmlns="" val="3260758581"/>
                    </a:ext>
                  </a:extLst>
                </a:gridCol>
              </a:tblGrid>
              <a:tr h="340275">
                <a:tc gridSpan="5">
                  <a:txBody>
                    <a:bodyPr/>
                    <a:lstStyle/>
                    <a:p>
                      <a:pPr algn="ctr" fontAlgn="b"/>
                      <a:r>
                        <a:rPr lang="en-ZA" sz="1600" b="1" i="0" u="none" strike="noStrike" dirty="0">
                          <a:solidFill>
                            <a:schemeClr val="accent6">
                              <a:lumMod val="50000"/>
                            </a:schemeClr>
                          </a:solidFill>
                          <a:effectLst/>
                          <a:latin typeface="Calibri" panose="020F0502020204030204" pitchFamily="34" charset="0"/>
                        </a:rPr>
                        <a:t>Consolidated</a:t>
                      </a:r>
                      <a:r>
                        <a:rPr lang="en-ZA" sz="1600" b="1" i="0" u="none" strike="noStrike" baseline="0" dirty="0">
                          <a:solidFill>
                            <a:schemeClr val="accent6">
                              <a:lumMod val="50000"/>
                            </a:schemeClr>
                          </a:solidFill>
                          <a:effectLst/>
                          <a:latin typeface="Calibri" panose="020F0502020204030204" pitchFamily="34" charset="0"/>
                        </a:rPr>
                        <a:t> Capital Funding Mix</a:t>
                      </a:r>
                      <a:endParaRPr lang="en-ZA" sz="1600" b="1" i="0" u="none" strike="noStrike" dirty="0">
                        <a:solidFill>
                          <a:schemeClr val="accent6">
                            <a:lumMod val="50000"/>
                          </a:schemeClr>
                        </a:solidFill>
                        <a:effectLst/>
                        <a:latin typeface="Calibri" panose="020F0502020204030204" pitchFamily="34" charset="0"/>
                      </a:endParaRPr>
                    </a:p>
                  </a:txBody>
                  <a:tcPr marL="9525" marR="9525" marT="9525" marB="0" anchor="b"/>
                </a:tc>
                <a:tc hMerge="1">
                  <a:txBody>
                    <a:bodyPr/>
                    <a:lstStyle/>
                    <a:p>
                      <a:pPr algn="ctr" fontAlgn="b"/>
                      <a:endParaRPr lang="en-ZA" sz="1100" b="1" i="0" u="none" strike="noStrike">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ZA"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ZA"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ZA"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310544667"/>
                  </a:ext>
                </a:extLst>
              </a:tr>
              <a:tr h="586570">
                <a:tc>
                  <a:txBody>
                    <a:bodyPr/>
                    <a:lstStyle/>
                    <a:p>
                      <a:pPr algn="l" fontAlgn="b"/>
                      <a:r>
                        <a:rPr lang="en-ZA" sz="1600" b="1" u="none" strike="noStrike" dirty="0">
                          <a:solidFill>
                            <a:schemeClr val="accent6">
                              <a:lumMod val="50000"/>
                            </a:schemeClr>
                          </a:solidFill>
                          <a:effectLst/>
                        </a:rPr>
                        <a:t> </a:t>
                      </a:r>
                      <a:endParaRPr lang="en-ZA" sz="1600" b="1" i="0" u="none" strike="noStrike" dirty="0">
                        <a:solidFill>
                          <a:schemeClr val="accent6">
                            <a:lumMod val="50000"/>
                          </a:schemeClr>
                        </a:solidFill>
                        <a:effectLst/>
                        <a:latin typeface="Calibri" panose="020F0502020204030204" pitchFamily="34" charset="0"/>
                      </a:endParaRPr>
                    </a:p>
                  </a:txBody>
                  <a:tcPr marL="9525" marR="9525" marT="9525" marB="0" anchor="ctr"/>
                </a:tc>
                <a:tc>
                  <a:txBody>
                    <a:bodyPr/>
                    <a:lstStyle/>
                    <a:p>
                      <a:pPr algn="ctr" fontAlgn="b"/>
                      <a:r>
                        <a:rPr lang="en-ZA" sz="1600" b="1" u="none" strike="noStrike" dirty="0">
                          <a:solidFill>
                            <a:schemeClr val="accent6">
                              <a:lumMod val="50000"/>
                            </a:schemeClr>
                          </a:solidFill>
                          <a:effectLst/>
                        </a:rPr>
                        <a:t>Grants </a:t>
                      </a:r>
                      <a:endParaRPr lang="en-ZA" sz="1600" b="1" i="0" u="none" strike="noStrike" dirty="0">
                        <a:solidFill>
                          <a:schemeClr val="accent6">
                            <a:lumMod val="50000"/>
                          </a:schemeClr>
                        </a:solidFill>
                        <a:effectLst/>
                        <a:latin typeface="Calibri" panose="020F0502020204030204" pitchFamily="34" charset="0"/>
                      </a:endParaRPr>
                    </a:p>
                  </a:txBody>
                  <a:tcPr marL="9525" marR="9525" marT="9525" marB="0" anchor="ctr"/>
                </a:tc>
                <a:tc>
                  <a:txBody>
                    <a:bodyPr/>
                    <a:lstStyle/>
                    <a:p>
                      <a:pPr algn="ctr" fontAlgn="b"/>
                      <a:r>
                        <a:rPr lang="en-ZA" sz="1600" b="1" u="none" strike="noStrike" dirty="0">
                          <a:solidFill>
                            <a:schemeClr val="accent6">
                              <a:lumMod val="50000"/>
                            </a:schemeClr>
                          </a:solidFill>
                          <a:effectLst/>
                        </a:rPr>
                        <a:t>External loans  </a:t>
                      </a:r>
                      <a:endParaRPr lang="en-ZA" sz="1600" b="1" i="0" u="none" strike="noStrike" dirty="0">
                        <a:solidFill>
                          <a:schemeClr val="accent6">
                            <a:lumMod val="50000"/>
                          </a:schemeClr>
                        </a:solidFill>
                        <a:effectLst/>
                        <a:latin typeface="Calibri" panose="020F0502020204030204" pitchFamily="34" charset="0"/>
                      </a:endParaRPr>
                    </a:p>
                  </a:txBody>
                  <a:tcPr marL="9525" marR="9525" marT="9525" marB="0" anchor="ctr"/>
                </a:tc>
                <a:tc>
                  <a:txBody>
                    <a:bodyPr/>
                    <a:lstStyle/>
                    <a:p>
                      <a:pPr algn="ctr" fontAlgn="b"/>
                      <a:r>
                        <a:rPr lang="en-ZA" sz="1600" b="1" u="none" strike="noStrike" dirty="0">
                          <a:solidFill>
                            <a:schemeClr val="accent6">
                              <a:lumMod val="50000"/>
                            </a:schemeClr>
                          </a:solidFill>
                          <a:effectLst/>
                        </a:rPr>
                        <a:t> Own Revenue </a:t>
                      </a:r>
                      <a:endParaRPr lang="en-ZA" sz="1600" b="1" i="0" u="none" strike="noStrike" dirty="0">
                        <a:solidFill>
                          <a:schemeClr val="accent6">
                            <a:lumMod val="50000"/>
                          </a:schemeClr>
                        </a:solidFill>
                        <a:effectLst/>
                        <a:latin typeface="Calibri" panose="020F0502020204030204" pitchFamily="34" charset="0"/>
                      </a:endParaRPr>
                    </a:p>
                  </a:txBody>
                  <a:tcPr marL="9525" marR="9525" marT="9525" marB="0" anchor="ctr"/>
                </a:tc>
                <a:tc>
                  <a:txBody>
                    <a:bodyPr/>
                    <a:lstStyle/>
                    <a:p>
                      <a:pPr algn="ctr" fontAlgn="b"/>
                      <a:r>
                        <a:rPr lang="en-ZA" sz="1600" b="1" u="none" strike="noStrike" dirty="0">
                          <a:solidFill>
                            <a:schemeClr val="accent6">
                              <a:lumMod val="50000"/>
                            </a:schemeClr>
                          </a:solidFill>
                          <a:effectLst/>
                        </a:rPr>
                        <a:t>Capital Budget </a:t>
                      </a:r>
                      <a:endParaRPr lang="en-ZA" sz="1600" b="1" i="0" u="none" strike="noStrike" dirty="0">
                        <a:solidFill>
                          <a:schemeClr val="accent6">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4090623571"/>
                  </a:ext>
                </a:extLst>
              </a:tr>
              <a:tr h="340275">
                <a:tc>
                  <a:txBody>
                    <a:bodyPr/>
                    <a:lstStyle/>
                    <a:p>
                      <a:pPr algn="ctr" fontAlgn="b"/>
                      <a:r>
                        <a:rPr lang="en-ZA" sz="1600" b="1" u="none" strike="noStrike" dirty="0">
                          <a:solidFill>
                            <a:schemeClr val="accent6">
                              <a:lumMod val="50000"/>
                            </a:schemeClr>
                          </a:solidFill>
                          <a:effectLst/>
                        </a:rPr>
                        <a:t>%</a:t>
                      </a:r>
                      <a:endParaRPr lang="en-ZA" sz="1600" b="1" i="0" u="none" strike="noStrike" dirty="0">
                        <a:solidFill>
                          <a:schemeClr val="accent6">
                            <a:lumMod val="50000"/>
                          </a:schemeClr>
                        </a:solidFill>
                        <a:effectLst/>
                        <a:latin typeface="Calibri" panose="020F0502020204030204" pitchFamily="34" charset="0"/>
                      </a:endParaRPr>
                    </a:p>
                  </a:txBody>
                  <a:tcPr marL="9525" marR="9525" marT="9525" marB="0" anchor="ctr"/>
                </a:tc>
                <a:tc>
                  <a:txBody>
                    <a:bodyPr/>
                    <a:lstStyle/>
                    <a:p>
                      <a:pPr algn="ctr" fontAlgn="b"/>
                      <a:r>
                        <a:rPr lang="en-ZA" sz="1600" u="none" strike="noStrike" dirty="0">
                          <a:solidFill>
                            <a:schemeClr val="accent6">
                              <a:lumMod val="50000"/>
                            </a:schemeClr>
                          </a:solidFill>
                          <a:effectLst/>
                        </a:rPr>
                        <a:t>46</a:t>
                      </a:r>
                      <a:endParaRPr lang="en-ZA" sz="1600" b="0" i="0" u="none" strike="noStrike" dirty="0">
                        <a:solidFill>
                          <a:schemeClr val="accent6">
                            <a:lumMod val="50000"/>
                          </a:schemeClr>
                        </a:solidFill>
                        <a:effectLst/>
                        <a:latin typeface="Calibri" panose="020F0502020204030204" pitchFamily="34" charset="0"/>
                      </a:endParaRPr>
                    </a:p>
                  </a:txBody>
                  <a:tcPr marL="9525" marR="9525" marT="9525" marB="0" anchor="ctr"/>
                </a:tc>
                <a:tc>
                  <a:txBody>
                    <a:bodyPr/>
                    <a:lstStyle/>
                    <a:p>
                      <a:pPr algn="ctr" fontAlgn="b"/>
                      <a:r>
                        <a:rPr lang="en-ZA" sz="1600" u="none" strike="noStrike" dirty="0">
                          <a:solidFill>
                            <a:schemeClr val="accent6">
                              <a:lumMod val="50000"/>
                            </a:schemeClr>
                          </a:solidFill>
                          <a:effectLst/>
                        </a:rPr>
                        <a:t>26</a:t>
                      </a:r>
                      <a:endParaRPr lang="en-ZA" sz="1600" b="0" i="0" u="none" strike="noStrike" dirty="0">
                        <a:solidFill>
                          <a:schemeClr val="accent6">
                            <a:lumMod val="50000"/>
                          </a:schemeClr>
                        </a:solidFill>
                        <a:effectLst/>
                        <a:latin typeface="Calibri" panose="020F0502020204030204" pitchFamily="34" charset="0"/>
                      </a:endParaRPr>
                    </a:p>
                  </a:txBody>
                  <a:tcPr marL="9525" marR="9525" marT="9525" marB="0" anchor="ctr"/>
                </a:tc>
                <a:tc>
                  <a:txBody>
                    <a:bodyPr/>
                    <a:lstStyle/>
                    <a:p>
                      <a:pPr algn="ctr" fontAlgn="b"/>
                      <a:r>
                        <a:rPr lang="en-ZA" sz="1600" u="none" strike="noStrike" dirty="0">
                          <a:solidFill>
                            <a:schemeClr val="accent6">
                              <a:lumMod val="50000"/>
                            </a:schemeClr>
                          </a:solidFill>
                          <a:effectLst/>
                        </a:rPr>
                        <a:t>28</a:t>
                      </a:r>
                      <a:endParaRPr lang="en-ZA" sz="1600" b="0" i="0" u="none" strike="noStrike" dirty="0">
                        <a:solidFill>
                          <a:schemeClr val="accent6">
                            <a:lumMod val="50000"/>
                          </a:schemeClr>
                        </a:solidFill>
                        <a:effectLst/>
                        <a:latin typeface="Calibri" panose="020F0502020204030204" pitchFamily="34" charset="0"/>
                      </a:endParaRPr>
                    </a:p>
                  </a:txBody>
                  <a:tcPr marL="9525" marR="9525" marT="9525" marB="0" anchor="ctr"/>
                </a:tc>
                <a:tc>
                  <a:txBody>
                    <a:bodyPr/>
                    <a:lstStyle/>
                    <a:p>
                      <a:pPr algn="ctr" fontAlgn="b"/>
                      <a:r>
                        <a:rPr lang="en-ZA" sz="1600" u="none" strike="noStrike" dirty="0">
                          <a:solidFill>
                            <a:schemeClr val="accent6">
                              <a:lumMod val="50000"/>
                            </a:schemeClr>
                          </a:solidFill>
                          <a:effectLst/>
                        </a:rPr>
                        <a:t>100</a:t>
                      </a:r>
                      <a:endParaRPr lang="en-ZA" sz="1600" b="0" i="0" u="none" strike="noStrike" dirty="0">
                        <a:solidFill>
                          <a:schemeClr val="accent6">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4039354227"/>
                  </a:ext>
                </a:extLst>
              </a:tr>
              <a:tr h="340275">
                <a:tc>
                  <a:txBody>
                    <a:bodyPr/>
                    <a:lstStyle/>
                    <a:p>
                      <a:pPr algn="l" fontAlgn="b"/>
                      <a:r>
                        <a:rPr lang="en-ZA" sz="1600" b="1" u="none" strike="noStrike" dirty="0">
                          <a:solidFill>
                            <a:schemeClr val="accent6">
                              <a:lumMod val="50000"/>
                            </a:schemeClr>
                          </a:solidFill>
                          <a:effectLst/>
                        </a:rPr>
                        <a:t>Total</a:t>
                      </a:r>
                      <a:endParaRPr lang="en-ZA" sz="1600" b="1" i="0" u="none" strike="noStrike" dirty="0">
                        <a:solidFill>
                          <a:schemeClr val="accent6">
                            <a:lumMod val="50000"/>
                          </a:schemeClr>
                        </a:solidFill>
                        <a:effectLst/>
                        <a:latin typeface="Calibri" panose="020F0502020204030204" pitchFamily="34" charset="0"/>
                      </a:endParaRPr>
                    </a:p>
                  </a:txBody>
                  <a:tcPr marL="9525" marR="9525" marT="9525" marB="0" anchor="ctr"/>
                </a:tc>
                <a:tc>
                  <a:txBody>
                    <a:bodyPr/>
                    <a:lstStyle/>
                    <a:p>
                      <a:pPr algn="ctr" fontAlgn="b"/>
                      <a:r>
                        <a:rPr lang="en-ZA" sz="1600" b="1" u="none" strike="noStrike" dirty="0">
                          <a:solidFill>
                            <a:schemeClr val="accent6">
                              <a:lumMod val="50000"/>
                            </a:schemeClr>
                          </a:solidFill>
                          <a:effectLst/>
                        </a:rPr>
                        <a:t>16,412</a:t>
                      </a:r>
                      <a:endParaRPr lang="en-ZA" sz="1600" b="1" i="0" u="none" strike="noStrike" dirty="0">
                        <a:solidFill>
                          <a:schemeClr val="accent6">
                            <a:lumMod val="50000"/>
                          </a:schemeClr>
                        </a:solidFill>
                        <a:effectLst/>
                        <a:latin typeface="Calibri" panose="020F0502020204030204" pitchFamily="34" charset="0"/>
                      </a:endParaRPr>
                    </a:p>
                  </a:txBody>
                  <a:tcPr marL="9525" marR="9525" marT="9525" marB="0" anchor="ctr"/>
                </a:tc>
                <a:tc>
                  <a:txBody>
                    <a:bodyPr/>
                    <a:lstStyle/>
                    <a:p>
                      <a:pPr algn="ctr" fontAlgn="b"/>
                      <a:r>
                        <a:rPr lang="en-ZA" sz="1600" b="1" u="none" strike="noStrike" dirty="0">
                          <a:solidFill>
                            <a:schemeClr val="accent6">
                              <a:lumMod val="50000"/>
                            </a:schemeClr>
                          </a:solidFill>
                          <a:effectLst/>
                        </a:rPr>
                        <a:t>9,090</a:t>
                      </a:r>
                      <a:endParaRPr lang="en-ZA" sz="1600" b="1" i="0" u="none" strike="noStrike" dirty="0">
                        <a:solidFill>
                          <a:schemeClr val="accent6">
                            <a:lumMod val="50000"/>
                          </a:schemeClr>
                        </a:solidFill>
                        <a:effectLst/>
                        <a:latin typeface="Calibri" panose="020F0502020204030204" pitchFamily="34" charset="0"/>
                      </a:endParaRPr>
                    </a:p>
                  </a:txBody>
                  <a:tcPr marL="9525" marR="9525" marT="9525" marB="0" anchor="ctr"/>
                </a:tc>
                <a:tc>
                  <a:txBody>
                    <a:bodyPr/>
                    <a:lstStyle/>
                    <a:p>
                      <a:pPr algn="ctr" fontAlgn="b"/>
                      <a:r>
                        <a:rPr lang="en-ZA" sz="1600" b="1" u="none" strike="noStrike" dirty="0">
                          <a:solidFill>
                            <a:schemeClr val="accent6">
                              <a:lumMod val="50000"/>
                            </a:schemeClr>
                          </a:solidFill>
                          <a:effectLst/>
                        </a:rPr>
                        <a:t>9,799</a:t>
                      </a:r>
                      <a:endParaRPr lang="en-ZA" sz="1600" b="1" i="0" u="none" strike="noStrike" dirty="0">
                        <a:solidFill>
                          <a:schemeClr val="accent6">
                            <a:lumMod val="50000"/>
                          </a:schemeClr>
                        </a:solidFill>
                        <a:effectLst/>
                        <a:latin typeface="Calibri" panose="020F0502020204030204" pitchFamily="34" charset="0"/>
                      </a:endParaRPr>
                    </a:p>
                  </a:txBody>
                  <a:tcPr marL="9525" marR="9525" marT="9525" marB="0" anchor="ctr"/>
                </a:tc>
                <a:tc>
                  <a:txBody>
                    <a:bodyPr/>
                    <a:lstStyle/>
                    <a:p>
                      <a:pPr algn="ctr" fontAlgn="b"/>
                      <a:r>
                        <a:rPr lang="en-ZA" sz="1600" b="1" u="none" strike="noStrike" dirty="0">
                          <a:solidFill>
                            <a:schemeClr val="accent6">
                              <a:lumMod val="50000"/>
                            </a:schemeClr>
                          </a:solidFill>
                          <a:effectLst/>
                        </a:rPr>
                        <a:t>35,301</a:t>
                      </a:r>
                      <a:endParaRPr lang="en-ZA" sz="1600" b="1" i="0" u="none" strike="noStrike" dirty="0">
                        <a:solidFill>
                          <a:schemeClr val="accent6">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849337447"/>
                  </a:ext>
                </a:extLst>
              </a:tr>
            </a:tbl>
          </a:graphicData>
        </a:graphic>
      </p:graphicFrame>
      <p:sp>
        <p:nvSpPr>
          <p:cNvPr id="36" name="Rounded Rectangle 35"/>
          <p:cNvSpPr/>
          <p:nvPr/>
        </p:nvSpPr>
        <p:spPr>
          <a:xfrm>
            <a:off x="316943" y="5619209"/>
            <a:ext cx="8674657" cy="887025"/>
          </a:xfrm>
          <a:prstGeom prst="roundRect">
            <a:avLst/>
          </a:prstGeom>
          <a:solidFill>
            <a:srgbClr val="FBB040"/>
          </a:solidFill>
          <a:scene3d>
            <a:camera prst="orthographicFront"/>
            <a:lightRig rig="threePt" dir="t"/>
          </a:scene3d>
          <a:sp3d>
            <a:bevelT w="101600" prst="riblet"/>
          </a:sp3d>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ZA" sz="1600" b="1" dirty="0">
                <a:solidFill>
                  <a:schemeClr val="accent6">
                    <a:lumMod val="50000"/>
                  </a:schemeClr>
                </a:solidFill>
              </a:rPr>
              <a:t>There remains a large dependency on Grant funding (46%);</a:t>
            </a:r>
          </a:p>
          <a:p>
            <a:pPr marL="285750" indent="-285750">
              <a:buFont typeface="Arial" panose="020B0604020202020204" pitchFamily="34" charset="0"/>
              <a:buChar char="•"/>
            </a:pPr>
            <a:r>
              <a:rPr lang="en-ZA" sz="1600" b="1" dirty="0">
                <a:solidFill>
                  <a:schemeClr val="accent6">
                    <a:lumMod val="50000"/>
                  </a:schemeClr>
                </a:solidFill>
              </a:rPr>
              <a:t>Whilst 28% of Capital Funding is through Own Revenue, COJ contributes 45% to this total;</a:t>
            </a:r>
          </a:p>
          <a:p>
            <a:pPr marL="285750" indent="-285750">
              <a:buFont typeface="Arial" panose="020B0604020202020204" pitchFamily="34" charset="0"/>
              <a:buChar char="•"/>
            </a:pPr>
            <a:r>
              <a:rPr lang="en-ZA" sz="1600" b="1" dirty="0">
                <a:solidFill>
                  <a:schemeClr val="accent6">
                    <a:lumMod val="50000"/>
                  </a:schemeClr>
                </a:solidFill>
              </a:rPr>
              <a:t>26% of Capital Funding is reliant on the raising of external loans</a:t>
            </a:r>
          </a:p>
        </p:txBody>
      </p:sp>
    </p:spTree>
    <p:extLst>
      <p:ext uri="{BB962C8B-B14F-4D97-AF65-F5344CB8AC3E}">
        <p14:creationId xmlns:p14="http://schemas.microsoft.com/office/powerpoint/2010/main" val="133358078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52400" y="381000"/>
            <a:ext cx="8839200" cy="469492"/>
          </a:xfrm>
        </p:spPr>
        <p:txBody>
          <a:bodyPr/>
          <a:lstStyle/>
          <a:p>
            <a:r>
              <a:rPr lang="en-ZA" sz="2800" dirty="0">
                <a:solidFill>
                  <a:schemeClr val="accent2"/>
                </a:solidFill>
              </a:rPr>
              <a:t>Capital Funding Requirements</a:t>
            </a:r>
            <a:endParaRPr lang="en-US" sz="2800" dirty="0">
              <a:solidFill>
                <a:schemeClr val="accent2"/>
              </a:solidFill>
            </a:endParaRPr>
          </a:p>
        </p:txBody>
      </p:sp>
      <p:sp>
        <p:nvSpPr>
          <p:cNvPr id="2" name="Rounded Rectangle 1"/>
          <p:cNvSpPr/>
          <p:nvPr/>
        </p:nvSpPr>
        <p:spPr>
          <a:xfrm>
            <a:off x="316943" y="914400"/>
            <a:ext cx="8525257" cy="381000"/>
          </a:xfrm>
          <a:prstGeom prst="roundRect">
            <a:avLst/>
          </a:prstGeom>
          <a:solidFill>
            <a:srgbClr val="FBB040"/>
          </a:solidFill>
          <a:ln>
            <a:solidFill>
              <a:schemeClr val="accent6">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effectLst>
                  <a:outerShdw blurRad="38100" dist="38100" dir="2700000" algn="tl">
                    <a:srgbClr val="000000">
                      <a:alpha val="43137"/>
                    </a:srgbClr>
                  </a:outerShdw>
                </a:effectLst>
              </a:rPr>
              <a:t>Planned External Loans</a:t>
            </a:r>
          </a:p>
        </p:txBody>
      </p:sp>
      <p:sp>
        <p:nvSpPr>
          <p:cNvPr id="27" name="TextBox 26"/>
          <p:cNvSpPr txBox="1"/>
          <p:nvPr/>
        </p:nvSpPr>
        <p:spPr>
          <a:xfrm>
            <a:off x="50112" y="6537823"/>
            <a:ext cx="8515732" cy="276999"/>
          </a:xfrm>
          <a:prstGeom prst="rect">
            <a:avLst/>
          </a:prstGeom>
          <a:noFill/>
        </p:spPr>
        <p:txBody>
          <a:bodyPr wrap="square" rtlCol="0">
            <a:spAutoFit/>
          </a:bodyPr>
          <a:lstStyle/>
          <a:p>
            <a:pPr algn="just"/>
            <a:r>
              <a:rPr lang="en-ZA" sz="1200" dirty="0"/>
              <a:t>Source: </a:t>
            </a:r>
            <a:r>
              <a:rPr lang="en-ZA" sz="1200" i="1" dirty="0"/>
              <a:t>National Treasury Database:  Budget MTEF 2015/16</a:t>
            </a:r>
          </a:p>
        </p:txBody>
      </p:sp>
      <p:sp>
        <p:nvSpPr>
          <p:cNvPr id="36" name="Rounded Rectangle 35"/>
          <p:cNvSpPr/>
          <p:nvPr/>
        </p:nvSpPr>
        <p:spPr>
          <a:xfrm>
            <a:off x="316943" y="4220948"/>
            <a:ext cx="8674657" cy="2316874"/>
          </a:xfrm>
          <a:prstGeom prst="roundRect">
            <a:avLst/>
          </a:prstGeom>
          <a:solidFill>
            <a:srgbClr val="FBB040"/>
          </a:solidFill>
          <a:scene3d>
            <a:camera prst="orthographicFront"/>
            <a:lightRig rig="threePt" dir="t"/>
          </a:scene3d>
          <a:sp3d>
            <a:bevelT w="101600" prst="riblet"/>
          </a:sp3d>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ZA" b="1" dirty="0">
                <a:solidFill>
                  <a:schemeClr val="accent6">
                    <a:lumMod val="50000"/>
                  </a:schemeClr>
                </a:solidFill>
              </a:rPr>
              <a:t>It is projected that over R9bn (26%) of Capital Funding will be acquired through External Loans;</a:t>
            </a:r>
          </a:p>
          <a:p>
            <a:pPr marL="285750" indent="-285750">
              <a:buFont typeface="Arial" panose="020B0604020202020204" pitchFamily="34" charset="0"/>
              <a:buChar char="•"/>
            </a:pPr>
            <a:r>
              <a:rPr lang="en-ZA" b="1" dirty="0">
                <a:solidFill>
                  <a:schemeClr val="accent6">
                    <a:lumMod val="50000"/>
                  </a:schemeClr>
                </a:solidFill>
              </a:rPr>
              <a:t>Failing which, implementation of catalytic projects, will be severely constrained;</a:t>
            </a:r>
          </a:p>
          <a:p>
            <a:pPr marL="285750" indent="-285750">
              <a:buFont typeface="Arial" panose="020B0604020202020204" pitchFamily="34" charset="0"/>
              <a:buChar char="•"/>
            </a:pPr>
            <a:r>
              <a:rPr lang="en-ZA" b="1" dirty="0">
                <a:solidFill>
                  <a:schemeClr val="accent6">
                    <a:lumMod val="50000"/>
                  </a:schemeClr>
                </a:solidFill>
              </a:rPr>
              <a:t>It is crucial that Metros follow a refined, robust Capital Funding process which:</a:t>
            </a:r>
          </a:p>
          <a:p>
            <a:pPr marL="742950" lvl="1" indent="-285750">
              <a:buFont typeface="Arial" panose="020B0604020202020204" pitchFamily="34" charset="0"/>
              <a:buChar char="•"/>
            </a:pPr>
            <a:r>
              <a:rPr lang="en-ZA" b="1" dirty="0">
                <a:solidFill>
                  <a:schemeClr val="accent6">
                    <a:lumMod val="50000"/>
                  </a:schemeClr>
                </a:solidFill>
              </a:rPr>
              <a:t>provides sufficient inputs for investment decision-making; and </a:t>
            </a:r>
          </a:p>
          <a:p>
            <a:pPr marL="742950" lvl="1" indent="-285750">
              <a:buFont typeface="Arial" panose="020B0604020202020204" pitchFamily="34" charset="0"/>
              <a:buChar char="•"/>
            </a:pPr>
            <a:r>
              <a:rPr lang="en-ZA" b="1" dirty="0">
                <a:solidFill>
                  <a:schemeClr val="accent6">
                    <a:lumMod val="50000"/>
                  </a:schemeClr>
                </a:solidFill>
              </a:rPr>
              <a:t>guides the allocation of limited funds to unlimited demands </a:t>
            </a:r>
          </a:p>
          <a:p>
            <a:pPr marL="285750" indent="-285750">
              <a:buFont typeface="Arial" panose="020B0604020202020204" pitchFamily="34" charset="0"/>
              <a:buChar char="•"/>
            </a:pPr>
            <a:r>
              <a:rPr lang="en-ZA" b="1" dirty="0">
                <a:solidFill>
                  <a:schemeClr val="accent6">
                    <a:lumMod val="50000"/>
                  </a:schemeClr>
                </a:solidFill>
              </a:rPr>
              <a:t>BEPPs must therefore contain sufficient information </a:t>
            </a:r>
            <a:r>
              <a:rPr lang="en-ZA" b="1" dirty="0" smtClean="0">
                <a:solidFill>
                  <a:schemeClr val="accent6">
                    <a:lumMod val="50000"/>
                  </a:schemeClr>
                </a:solidFill>
              </a:rPr>
              <a:t>regarding </a:t>
            </a:r>
            <a:r>
              <a:rPr lang="en-ZA" b="1" dirty="0">
                <a:solidFill>
                  <a:schemeClr val="accent6">
                    <a:lumMod val="50000"/>
                  </a:schemeClr>
                </a:solidFill>
              </a:rPr>
              <a:t>the degree of financial closure in respect of these external loan applications</a:t>
            </a:r>
          </a:p>
        </p:txBody>
      </p:sp>
      <p:graphicFrame>
        <p:nvGraphicFramePr>
          <p:cNvPr id="10" name="Chart 9"/>
          <p:cNvGraphicFramePr>
            <a:graphicFrameLocks/>
          </p:cNvGraphicFramePr>
          <p:nvPr>
            <p:extLst>
              <p:ext uri="{D42A27DB-BD31-4B8C-83A1-F6EECF244321}">
                <p14:modId xmlns:p14="http://schemas.microsoft.com/office/powerpoint/2010/main" val="3625396145"/>
              </p:ext>
            </p:extLst>
          </p:nvPr>
        </p:nvGraphicFramePr>
        <p:xfrm>
          <a:off x="396569" y="1447800"/>
          <a:ext cx="5166031" cy="27731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851112654"/>
              </p:ext>
            </p:extLst>
          </p:nvPr>
        </p:nvGraphicFramePr>
        <p:xfrm>
          <a:off x="5638800" y="1447800"/>
          <a:ext cx="3203400" cy="2667000"/>
        </p:xfrm>
        <a:graphic>
          <a:graphicData uri="http://schemas.openxmlformats.org/drawingml/2006/table">
            <a:tbl>
              <a:tblPr>
                <a:tableStyleId>{16D9F66E-5EB9-4882-86FB-DCBF35E3C3E4}</a:tableStyleId>
              </a:tblPr>
              <a:tblGrid>
                <a:gridCol w="1865716">
                  <a:extLst>
                    <a:ext uri="{9D8B030D-6E8A-4147-A177-3AD203B41FA5}">
                      <a16:colId xmlns:a16="http://schemas.microsoft.com/office/drawing/2014/main" xmlns="" val="2789642734"/>
                    </a:ext>
                  </a:extLst>
                </a:gridCol>
                <a:gridCol w="1337684">
                  <a:extLst>
                    <a:ext uri="{9D8B030D-6E8A-4147-A177-3AD203B41FA5}">
                      <a16:colId xmlns:a16="http://schemas.microsoft.com/office/drawing/2014/main" xmlns="" val="2932753011"/>
                    </a:ext>
                  </a:extLst>
                </a:gridCol>
              </a:tblGrid>
              <a:tr h="333375">
                <a:tc>
                  <a:txBody>
                    <a:bodyPr/>
                    <a:lstStyle/>
                    <a:p>
                      <a:pPr algn="ctr" fontAlgn="b"/>
                      <a:r>
                        <a:rPr lang="en-ZA" sz="1600" b="1" i="0" u="none" strike="noStrike" dirty="0">
                          <a:solidFill>
                            <a:schemeClr val="accent6">
                              <a:lumMod val="50000"/>
                            </a:schemeClr>
                          </a:solidFill>
                          <a:effectLst/>
                          <a:latin typeface="Calibri" panose="020F0502020204030204" pitchFamily="34" charset="0"/>
                        </a:rPr>
                        <a:t>Municipality</a:t>
                      </a:r>
                    </a:p>
                  </a:txBody>
                  <a:tcPr marL="9525" marR="9525" marT="9525" marB="0" anchor="ctr"/>
                </a:tc>
                <a:tc>
                  <a:txBody>
                    <a:bodyPr/>
                    <a:lstStyle/>
                    <a:p>
                      <a:pPr algn="ctr" fontAlgn="b"/>
                      <a:r>
                        <a:rPr lang="en-ZA" sz="1600" b="1" u="none" strike="noStrike" dirty="0">
                          <a:solidFill>
                            <a:schemeClr val="accent6">
                              <a:lumMod val="50000"/>
                            </a:schemeClr>
                          </a:solidFill>
                          <a:effectLst/>
                        </a:rPr>
                        <a:t>External loans  </a:t>
                      </a:r>
                      <a:endParaRPr lang="en-ZA" sz="1600" b="1" i="0" u="none" strike="noStrike" dirty="0">
                        <a:solidFill>
                          <a:schemeClr val="accent6">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832961276"/>
                  </a:ext>
                </a:extLst>
              </a:tr>
              <a:tr h="333375">
                <a:tc>
                  <a:txBody>
                    <a:bodyPr/>
                    <a:lstStyle/>
                    <a:p>
                      <a:pPr algn="l" fontAlgn="b"/>
                      <a:r>
                        <a:rPr lang="en-ZA" sz="1600" b="1" i="1" u="none" strike="noStrike" dirty="0" err="1">
                          <a:solidFill>
                            <a:schemeClr val="accent6">
                              <a:lumMod val="50000"/>
                            </a:schemeClr>
                          </a:solidFill>
                          <a:effectLst/>
                        </a:rPr>
                        <a:t>Mangaung</a:t>
                      </a:r>
                      <a:r>
                        <a:rPr lang="en-ZA" sz="1600" b="1" i="1" u="none" strike="noStrike" dirty="0">
                          <a:solidFill>
                            <a:schemeClr val="accent6">
                              <a:lumMod val="50000"/>
                            </a:schemeClr>
                          </a:solidFill>
                          <a:effectLst/>
                        </a:rPr>
                        <a:t> </a:t>
                      </a:r>
                      <a:endParaRPr lang="en-ZA" sz="1600" b="1" i="1" u="none" strike="noStrike" dirty="0">
                        <a:solidFill>
                          <a:schemeClr val="accent6">
                            <a:lumMod val="50000"/>
                          </a:schemeClr>
                        </a:solidFill>
                        <a:effectLst/>
                        <a:latin typeface="Calibri" panose="020F0502020204030204" pitchFamily="34" charset="0"/>
                      </a:endParaRPr>
                    </a:p>
                  </a:txBody>
                  <a:tcPr marL="9525" marR="9525" marT="9525" marB="0" anchor="ctr"/>
                </a:tc>
                <a:tc>
                  <a:txBody>
                    <a:bodyPr/>
                    <a:lstStyle/>
                    <a:p>
                      <a:pPr algn="ctr" fontAlgn="b"/>
                      <a:r>
                        <a:rPr lang="en-ZA" sz="1600" u="none" strike="noStrike" dirty="0">
                          <a:solidFill>
                            <a:schemeClr val="accent6">
                              <a:lumMod val="50000"/>
                            </a:schemeClr>
                          </a:solidFill>
                          <a:effectLst/>
                        </a:rPr>
                        <a:t>1,072</a:t>
                      </a:r>
                      <a:endParaRPr lang="en-ZA" sz="1600" b="1" i="0" u="none" strike="noStrike" dirty="0">
                        <a:solidFill>
                          <a:schemeClr val="accent6">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114678011"/>
                  </a:ext>
                </a:extLst>
              </a:tr>
              <a:tr h="333375">
                <a:tc>
                  <a:txBody>
                    <a:bodyPr/>
                    <a:lstStyle/>
                    <a:p>
                      <a:pPr algn="l" fontAlgn="b"/>
                      <a:r>
                        <a:rPr lang="en-ZA" sz="1600" b="1" i="1" u="none" strike="noStrike" dirty="0">
                          <a:solidFill>
                            <a:schemeClr val="accent6">
                              <a:lumMod val="50000"/>
                            </a:schemeClr>
                          </a:solidFill>
                          <a:effectLst/>
                        </a:rPr>
                        <a:t>Ekurhuleni </a:t>
                      </a:r>
                      <a:endParaRPr lang="en-ZA" sz="1600" b="1" i="1" u="none" strike="noStrike" dirty="0">
                        <a:solidFill>
                          <a:schemeClr val="accent6">
                            <a:lumMod val="50000"/>
                          </a:schemeClr>
                        </a:solidFill>
                        <a:effectLst/>
                        <a:latin typeface="Calibri" panose="020F0502020204030204" pitchFamily="34" charset="0"/>
                      </a:endParaRPr>
                    </a:p>
                  </a:txBody>
                  <a:tcPr marL="9525" marR="9525" marT="9525" marB="0" anchor="ctr"/>
                </a:tc>
                <a:tc>
                  <a:txBody>
                    <a:bodyPr/>
                    <a:lstStyle/>
                    <a:p>
                      <a:pPr algn="ctr" fontAlgn="b"/>
                      <a:r>
                        <a:rPr lang="en-ZA" sz="1600" u="none" strike="noStrike" dirty="0">
                          <a:solidFill>
                            <a:schemeClr val="accent6">
                              <a:lumMod val="50000"/>
                            </a:schemeClr>
                          </a:solidFill>
                          <a:effectLst/>
                        </a:rPr>
                        <a:t>1,812</a:t>
                      </a:r>
                      <a:endParaRPr lang="en-ZA" sz="1600" b="1" i="0" u="none" strike="noStrike" dirty="0">
                        <a:solidFill>
                          <a:schemeClr val="accent6">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06018819"/>
                  </a:ext>
                </a:extLst>
              </a:tr>
              <a:tr h="333375">
                <a:tc>
                  <a:txBody>
                    <a:bodyPr/>
                    <a:lstStyle/>
                    <a:p>
                      <a:pPr algn="l" fontAlgn="b"/>
                      <a:r>
                        <a:rPr lang="en-ZA" sz="1600" b="1" i="1" u="none" strike="noStrike" dirty="0">
                          <a:solidFill>
                            <a:schemeClr val="accent6">
                              <a:lumMod val="50000"/>
                            </a:schemeClr>
                          </a:solidFill>
                          <a:effectLst/>
                        </a:rPr>
                        <a:t>City of Johannesburg </a:t>
                      </a:r>
                      <a:endParaRPr lang="en-ZA" sz="1600" b="1" i="1" u="none" strike="noStrike" dirty="0">
                        <a:solidFill>
                          <a:schemeClr val="accent6">
                            <a:lumMod val="50000"/>
                          </a:schemeClr>
                        </a:solidFill>
                        <a:effectLst/>
                        <a:latin typeface="Calibri" panose="020F0502020204030204" pitchFamily="34" charset="0"/>
                      </a:endParaRPr>
                    </a:p>
                  </a:txBody>
                  <a:tcPr marL="9525" marR="9525" marT="9525" marB="0" anchor="ctr"/>
                </a:tc>
                <a:tc>
                  <a:txBody>
                    <a:bodyPr/>
                    <a:lstStyle/>
                    <a:p>
                      <a:pPr algn="ctr" fontAlgn="b"/>
                      <a:r>
                        <a:rPr lang="en-ZA" sz="1600" u="none" strike="noStrike" dirty="0">
                          <a:solidFill>
                            <a:schemeClr val="accent6">
                              <a:lumMod val="50000"/>
                            </a:schemeClr>
                          </a:solidFill>
                          <a:effectLst/>
                        </a:rPr>
                        <a:t>2,506</a:t>
                      </a:r>
                      <a:endParaRPr lang="en-ZA" sz="1600" b="1" i="0" u="none" strike="noStrike" dirty="0">
                        <a:solidFill>
                          <a:schemeClr val="accent6">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680244778"/>
                  </a:ext>
                </a:extLst>
              </a:tr>
              <a:tr h="333375">
                <a:tc>
                  <a:txBody>
                    <a:bodyPr/>
                    <a:lstStyle/>
                    <a:p>
                      <a:pPr algn="l" fontAlgn="b"/>
                      <a:r>
                        <a:rPr lang="en-ZA" sz="1600" b="1" i="1" u="none" strike="noStrike" dirty="0">
                          <a:solidFill>
                            <a:schemeClr val="accent6">
                              <a:lumMod val="50000"/>
                            </a:schemeClr>
                          </a:solidFill>
                          <a:effectLst/>
                        </a:rPr>
                        <a:t>City of Tshwane</a:t>
                      </a:r>
                      <a:endParaRPr lang="en-ZA" sz="1600" b="1" i="1" u="none" strike="noStrike" dirty="0">
                        <a:solidFill>
                          <a:schemeClr val="accent6">
                            <a:lumMod val="50000"/>
                          </a:schemeClr>
                        </a:solidFill>
                        <a:effectLst/>
                        <a:latin typeface="Calibri" panose="020F0502020204030204" pitchFamily="34" charset="0"/>
                      </a:endParaRPr>
                    </a:p>
                  </a:txBody>
                  <a:tcPr marL="9525" marR="9525" marT="9525" marB="0" anchor="ctr"/>
                </a:tc>
                <a:tc>
                  <a:txBody>
                    <a:bodyPr/>
                    <a:lstStyle/>
                    <a:p>
                      <a:pPr algn="ctr" fontAlgn="b"/>
                      <a:r>
                        <a:rPr lang="en-ZA" sz="1600" u="none" strike="noStrike" dirty="0">
                          <a:solidFill>
                            <a:schemeClr val="accent6">
                              <a:lumMod val="50000"/>
                            </a:schemeClr>
                          </a:solidFill>
                          <a:effectLst/>
                        </a:rPr>
                        <a:t>1,200</a:t>
                      </a:r>
                      <a:endParaRPr lang="en-ZA" sz="1600" b="1" i="0" u="none" strike="noStrike" dirty="0">
                        <a:solidFill>
                          <a:schemeClr val="accent6">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661365263"/>
                  </a:ext>
                </a:extLst>
              </a:tr>
              <a:tr h="333375">
                <a:tc>
                  <a:txBody>
                    <a:bodyPr/>
                    <a:lstStyle/>
                    <a:p>
                      <a:pPr algn="l" fontAlgn="b"/>
                      <a:r>
                        <a:rPr lang="en-ZA" sz="1600" b="1" i="1" u="none" strike="noStrike" dirty="0">
                          <a:solidFill>
                            <a:schemeClr val="accent6">
                              <a:lumMod val="50000"/>
                            </a:schemeClr>
                          </a:solidFill>
                          <a:effectLst/>
                        </a:rPr>
                        <a:t>eThekwini </a:t>
                      </a:r>
                      <a:endParaRPr lang="en-ZA" sz="1600" b="1" i="1" u="none" strike="noStrike" dirty="0">
                        <a:solidFill>
                          <a:schemeClr val="accent6">
                            <a:lumMod val="50000"/>
                          </a:schemeClr>
                        </a:solidFill>
                        <a:effectLst/>
                        <a:latin typeface="Calibri" panose="020F0502020204030204" pitchFamily="34" charset="0"/>
                      </a:endParaRPr>
                    </a:p>
                  </a:txBody>
                  <a:tcPr marL="9525" marR="9525" marT="9525" marB="0" anchor="ctr"/>
                </a:tc>
                <a:tc>
                  <a:txBody>
                    <a:bodyPr/>
                    <a:lstStyle/>
                    <a:p>
                      <a:pPr algn="ctr" fontAlgn="b"/>
                      <a:r>
                        <a:rPr lang="en-ZA" sz="1600" u="none" strike="noStrike" dirty="0">
                          <a:solidFill>
                            <a:schemeClr val="accent6">
                              <a:lumMod val="50000"/>
                            </a:schemeClr>
                          </a:solidFill>
                          <a:effectLst/>
                        </a:rPr>
                        <a:t>1,000</a:t>
                      </a:r>
                      <a:endParaRPr lang="en-ZA" sz="1600" b="1" i="0" u="none" strike="noStrike" dirty="0">
                        <a:solidFill>
                          <a:schemeClr val="accent6">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293154165"/>
                  </a:ext>
                </a:extLst>
              </a:tr>
              <a:tr h="333375">
                <a:tc>
                  <a:txBody>
                    <a:bodyPr/>
                    <a:lstStyle/>
                    <a:p>
                      <a:pPr algn="l" fontAlgn="b"/>
                      <a:r>
                        <a:rPr lang="en-ZA" sz="1600" b="1" i="1" u="none" strike="noStrike" dirty="0">
                          <a:solidFill>
                            <a:schemeClr val="accent6">
                              <a:lumMod val="50000"/>
                            </a:schemeClr>
                          </a:solidFill>
                          <a:effectLst/>
                        </a:rPr>
                        <a:t>City of Cape Town </a:t>
                      </a:r>
                      <a:endParaRPr lang="en-ZA" sz="1600" b="1" i="1" u="none" strike="noStrike" dirty="0">
                        <a:solidFill>
                          <a:schemeClr val="accent6">
                            <a:lumMod val="50000"/>
                          </a:schemeClr>
                        </a:solidFill>
                        <a:effectLst/>
                        <a:latin typeface="Calibri" panose="020F0502020204030204" pitchFamily="34" charset="0"/>
                      </a:endParaRPr>
                    </a:p>
                  </a:txBody>
                  <a:tcPr marL="9525" marR="9525" marT="9525" marB="0" anchor="ctr"/>
                </a:tc>
                <a:tc>
                  <a:txBody>
                    <a:bodyPr/>
                    <a:lstStyle/>
                    <a:p>
                      <a:pPr algn="ctr" fontAlgn="b"/>
                      <a:r>
                        <a:rPr lang="en-ZA" sz="1600" u="none" strike="noStrike" dirty="0">
                          <a:solidFill>
                            <a:schemeClr val="accent6">
                              <a:lumMod val="50000"/>
                            </a:schemeClr>
                          </a:solidFill>
                          <a:effectLst/>
                        </a:rPr>
                        <a:t>1,500</a:t>
                      </a:r>
                      <a:endParaRPr lang="en-ZA" sz="1600" b="1" i="0" u="none" strike="noStrike" dirty="0">
                        <a:solidFill>
                          <a:schemeClr val="accent6">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890334750"/>
                  </a:ext>
                </a:extLst>
              </a:tr>
              <a:tr h="333375">
                <a:tc>
                  <a:txBody>
                    <a:bodyPr/>
                    <a:lstStyle/>
                    <a:p>
                      <a:pPr algn="ctr" fontAlgn="b"/>
                      <a:r>
                        <a:rPr lang="en-ZA" sz="1600" b="1" u="none" strike="noStrike" dirty="0">
                          <a:solidFill>
                            <a:schemeClr val="accent6">
                              <a:lumMod val="50000"/>
                            </a:schemeClr>
                          </a:solidFill>
                          <a:effectLst/>
                        </a:rPr>
                        <a:t>Total</a:t>
                      </a:r>
                      <a:endParaRPr lang="en-ZA" sz="1600" b="1" i="0" u="none" strike="noStrike" dirty="0">
                        <a:solidFill>
                          <a:schemeClr val="accent6">
                            <a:lumMod val="50000"/>
                          </a:schemeClr>
                        </a:solidFill>
                        <a:effectLst/>
                        <a:latin typeface="Calibri" panose="020F0502020204030204" pitchFamily="34" charset="0"/>
                      </a:endParaRPr>
                    </a:p>
                  </a:txBody>
                  <a:tcPr marL="9525" marR="9525" marT="9525" marB="0" anchor="ctr"/>
                </a:tc>
                <a:tc>
                  <a:txBody>
                    <a:bodyPr/>
                    <a:lstStyle/>
                    <a:p>
                      <a:pPr algn="ctr" fontAlgn="b"/>
                      <a:r>
                        <a:rPr lang="en-ZA" sz="1600" b="1" u="none" strike="noStrike" dirty="0">
                          <a:solidFill>
                            <a:schemeClr val="accent6">
                              <a:lumMod val="50000"/>
                            </a:schemeClr>
                          </a:solidFill>
                          <a:effectLst/>
                        </a:rPr>
                        <a:t>9,090</a:t>
                      </a:r>
                      <a:endParaRPr lang="en-ZA" sz="1600" b="1" i="0" u="none" strike="noStrike" dirty="0">
                        <a:solidFill>
                          <a:schemeClr val="accent6">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127038710"/>
                  </a:ext>
                </a:extLst>
              </a:tr>
            </a:tbl>
          </a:graphicData>
        </a:graphic>
      </p:graphicFrame>
    </p:spTree>
    <p:extLst>
      <p:ext uri="{BB962C8B-B14F-4D97-AF65-F5344CB8AC3E}">
        <p14:creationId xmlns:p14="http://schemas.microsoft.com/office/powerpoint/2010/main" val="102485222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52400" y="381000"/>
            <a:ext cx="8839200" cy="469492"/>
          </a:xfrm>
        </p:spPr>
        <p:txBody>
          <a:bodyPr/>
          <a:lstStyle/>
          <a:p>
            <a:r>
              <a:rPr lang="en-ZA" sz="2000" dirty="0">
                <a:solidFill>
                  <a:schemeClr val="accent2"/>
                </a:solidFill>
              </a:rPr>
              <a:t>1. Evaluation of Metro Financial Status and </a:t>
            </a:r>
            <a:r>
              <a:rPr lang="en-ZA" sz="2000" dirty="0" smtClean="0">
                <a:solidFill>
                  <a:schemeClr val="accent2"/>
                </a:solidFill>
              </a:rPr>
              <a:t>Borrowing Capacity </a:t>
            </a:r>
            <a:r>
              <a:rPr lang="en-ZA" sz="2000" dirty="0">
                <a:solidFill>
                  <a:schemeClr val="accent2"/>
                </a:solidFill>
              </a:rPr>
              <a:t>Capacity</a:t>
            </a:r>
            <a:endParaRPr lang="en-US" sz="2000" dirty="0">
              <a:solidFill>
                <a:schemeClr val="accent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835724887"/>
              </p:ext>
            </p:extLst>
          </p:nvPr>
        </p:nvGraphicFramePr>
        <p:xfrm>
          <a:off x="301800" y="4304465"/>
          <a:ext cx="8540400" cy="1317789"/>
        </p:xfrm>
        <a:graphic>
          <a:graphicData uri="http://schemas.openxmlformats.org/drawingml/2006/table">
            <a:tbl>
              <a:tblPr>
                <a:tableStyleId>{8A107856-5554-42FB-B03E-39F5DBC370BA}</a:tableStyleId>
              </a:tblPr>
              <a:tblGrid>
                <a:gridCol w="1984200">
                  <a:extLst>
                    <a:ext uri="{9D8B030D-6E8A-4147-A177-3AD203B41FA5}">
                      <a16:colId xmlns:a16="http://schemas.microsoft.com/office/drawing/2014/main" xmlns="" val="328654852"/>
                    </a:ext>
                  </a:extLst>
                </a:gridCol>
                <a:gridCol w="838200">
                  <a:extLst>
                    <a:ext uri="{9D8B030D-6E8A-4147-A177-3AD203B41FA5}">
                      <a16:colId xmlns:a16="http://schemas.microsoft.com/office/drawing/2014/main" xmlns="" val="1453852642"/>
                    </a:ext>
                  </a:extLst>
                </a:gridCol>
                <a:gridCol w="800850">
                  <a:extLst>
                    <a:ext uri="{9D8B030D-6E8A-4147-A177-3AD203B41FA5}">
                      <a16:colId xmlns:a16="http://schemas.microsoft.com/office/drawing/2014/main" xmlns="" val="3550618012"/>
                    </a:ext>
                  </a:extLst>
                </a:gridCol>
                <a:gridCol w="819525">
                  <a:extLst>
                    <a:ext uri="{9D8B030D-6E8A-4147-A177-3AD203B41FA5}">
                      <a16:colId xmlns:a16="http://schemas.microsoft.com/office/drawing/2014/main" xmlns="" val="1327864651"/>
                    </a:ext>
                  </a:extLst>
                </a:gridCol>
                <a:gridCol w="819525">
                  <a:extLst>
                    <a:ext uri="{9D8B030D-6E8A-4147-A177-3AD203B41FA5}">
                      <a16:colId xmlns:a16="http://schemas.microsoft.com/office/drawing/2014/main" xmlns="" val="1810380200"/>
                    </a:ext>
                  </a:extLst>
                </a:gridCol>
                <a:gridCol w="819525">
                  <a:extLst>
                    <a:ext uri="{9D8B030D-6E8A-4147-A177-3AD203B41FA5}">
                      <a16:colId xmlns:a16="http://schemas.microsoft.com/office/drawing/2014/main" xmlns="" val="2575501086"/>
                    </a:ext>
                  </a:extLst>
                </a:gridCol>
                <a:gridCol w="819525">
                  <a:extLst>
                    <a:ext uri="{9D8B030D-6E8A-4147-A177-3AD203B41FA5}">
                      <a16:colId xmlns:a16="http://schemas.microsoft.com/office/drawing/2014/main" xmlns="" val="3392641067"/>
                    </a:ext>
                  </a:extLst>
                </a:gridCol>
                <a:gridCol w="874050">
                  <a:extLst>
                    <a:ext uri="{9D8B030D-6E8A-4147-A177-3AD203B41FA5}">
                      <a16:colId xmlns:a16="http://schemas.microsoft.com/office/drawing/2014/main" xmlns="" val="2301555616"/>
                    </a:ext>
                  </a:extLst>
                </a:gridCol>
                <a:gridCol w="765000">
                  <a:extLst>
                    <a:ext uri="{9D8B030D-6E8A-4147-A177-3AD203B41FA5}">
                      <a16:colId xmlns:a16="http://schemas.microsoft.com/office/drawing/2014/main" xmlns="" val="3386345159"/>
                    </a:ext>
                  </a:extLst>
                </a:gridCol>
              </a:tblGrid>
              <a:tr h="322899">
                <a:tc>
                  <a:txBody>
                    <a:bodyPr/>
                    <a:lstStyle/>
                    <a:p>
                      <a:pPr algn="ctr" fontAlgn="b"/>
                      <a:r>
                        <a:rPr lang="en-ZA" sz="1600" b="1" u="none" strike="noStrike" dirty="0">
                          <a:effectLst/>
                        </a:rPr>
                        <a:t>Municipality</a:t>
                      </a:r>
                      <a:endParaRPr lang="en-ZA" sz="1600" b="1"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MAN</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i="0" u="none" strike="noStrike" dirty="0">
                          <a:solidFill>
                            <a:schemeClr val="dk1"/>
                          </a:solidFill>
                          <a:effectLst/>
                          <a:latin typeface="+mn-lt"/>
                        </a:rPr>
                        <a:t>TSH</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CPT</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NMB</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i="0" u="none" strike="noStrike" dirty="0">
                          <a:solidFill>
                            <a:schemeClr val="dk1"/>
                          </a:solidFill>
                          <a:effectLst/>
                          <a:latin typeface="+mn-lt"/>
                        </a:rPr>
                        <a:t>ETK</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BCM</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EKU</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COJ</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extLst>
                  <a:ext uri="{0D108BD9-81ED-4DB2-BD59-A6C34878D82A}">
                    <a16:rowId xmlns:a16="http://schemas.microsoft.com/office/drawing/2014/main" xmlns="" val="2364460080"/>
                  </a:ext>
                </a:extLst>
              </a:tr>
              <a:tr h="494819">
                <a:tc>
                  <a:txBody>
                    <a:bodyPr/>
                    <a:lstStyle/>
                    <a:p>
                      <a:pPr algn="l" fontAlgn="b"/>
                      <a:r>
                        <a:rPr lang="en-ZA" sz="1600" b="1" u="none" strike="noStrike" dirty="0">
                          <a:effectLst/>
                        </a:rPr>
                        <a:t>Credit rating (Moody’s)</a:t>
                      </a:r>
                    </a:p>
                    <a:p>
                      <a:pPr algn="ctr" fontAlgn="b"/>
                      <a:r>
                        <a:rPr lang="en-ZA" sz="1000" b="1" u="none" strike="noStrike" dirty="0">
                          <a:effectLst/>
                        </a:rPr>
                        <a:t>*GCR:</a:t>
                      </a:r>
                      <a:r>
                        <a:rPr lang="en-ZA" sz="1000" b="1" u="none" strike="noStrike" baseline="0" dirty="0">
                          <a:effectLst/>
                        </a:rPr>
                        <a:t> Global Credit Rating</a:t>
                      </a:r>
                      <a:r>
                        <a:rPr lang="en-ZA" sz="1000" b="1" u="none" strike="noStrike" dirty="0">
                          <a:effectLst/>
                        </a:rPr>
                        <a:t> </a:t>
                      </a:r>
                      <a:endParaRPr lang="en-ZA" sz="1000" b="1" i="0" u="none" strike="noStrike" dirty="0">
                        <a:solidFill>
                          <a:srgbClr val="002060"/>
                        </a:solidFill>
                        <a:effectLst/>
                        <a:latin typeface="Calibri" panose="020F0502020204030204" pitchFamily="34" charset="0"/>
                      </a:endParaRPr>
                    </a:p>
                  </a:txBody>
                  <a:tcPr marL="5833" marR="5833" marT="583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200" u="none" strike="noStrike" kern="1200" noProof="0" dirty="0">
                          <a:effectLst/>
                        </a:rPr>
                        <a:t>Ba1</a:t>
                      </a:r>
                    </a:p>
                    <a:p>
                      <a:pPr marL="0" marR="0" lvl="0" indent="0" algn="ctr" defTabSz="914400" rtl="0" eaLnBrk="1" fontAlgn="b" latinLnBrk="0" hangingPunct="1">
                        <a:lnSpc>
                          <a:spcPct val="100000"/>
                        </a:lnSpc>
                        <a:spcBef>
                          <a:spcPts val="0"/>
                        </a:spcBef>
                        <a:spcAft>
                          <a:spcPts val="0"/>
                        </a:spcAft>
                        <a:buClrTx/>
                        <a:buSzTx/>
                        <a:buFontTx/>
                        <a:buNone/>
                        <a:tabLst/>
                        <a:defRPr/>
                      </a:pPr>
                      <a:r>
                        <a:rPr lang="en-ZA" sz="1200" u="none" strike="noStrike" kern="1200" noProof="0" dirty="0">
                          <a:effectLst/>
                        </a:rPr>
                        <a:t>Outlook negative</a:t>
                      </a:r>
                      <a:endParaRPr lang="en-ZA" sz="1600" b="0" i="0" u="none" strike="noStrike" dirty="0">
                        <a:solidFill>
                          <a:srgbClr val="000000"/>
                        </a:solidFill>
                        <a:effectLst/>
                        <a:latin typeface="Calibri" panose="020F0502020204030204" pitchFamily="34" charset="0"/>
                      </a:endParaRPr>
                    </a:p>
                  </a:txBody>
                  <a:tcPr marL="5833" marR="5833" marT="583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200" u="none" strike="noStrike" kern="1200" noProof="0" dirty="0">
                          <a:effectLst/>
                        </a:rPr>
                        <a:t>Ba1</a:t>
                      </a:r>
                    </a:p>
                    <a:p>
                      <a:pPr marL="0" marR="0" lvl="0" indent="0" algn="ctr" defTabSz="914400" rtl="0" eaLnBrk="1" fontAlgn="b" latinLnBrk="0" hangingPunct="1">
                        <a:lnSpc>
                          <a:spcPct val="100000"/>
                        </a:lnSpc>
                        <a:spcBef>
                          <a:spcPts val="0"/>
                        </a:spcBef>
                        <a:spcAft>
                          <a:spcPts val="0"/>
                        </a:spcAft>
                        <a:buClrTx/>
                        <a:buSzTx/>
                        <a:buFontTx/>
                        <a:buNone/>
                        <a:tabLst/>
                        <a:defRPr/>
                      </a:pPr>
                      <a:r>
                        <a:rPr lang="en-ZA" sz="1200" u="none" strike="noStrike" kern="1200" noProof="0" dirty="0">
                          <a:effectLst/>
                        </a:rPr>
                        <a:t>Outlook negative</a:t>
                      </a:r>
                      <a:endParaRPr lang="en-ZA" sz="1600" b="0" i="0" u="none" strike="noStrike" dirty="0">
                        <a:solidFill>
                          <a:srgbClr val="000000"/>
                        </a:solidFill>
                        <a:effectLst/>
                        <a:latin typeface="Calibri" panose="020F0502020204030204" pitchFamily="34" charset="0"/>
                      </a:endParaRPr>
                    </a:p>
                  </a:txBody>
                  <a:tcPr marL="5833" marR="5833" marT="583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200" u="none" strike="noStrike" kern="1200" noProof="0" dirty="0">
                          <a:effectLst/>
                        </a:rPr>
                        <a:t>Baa2</a:t>
                      </a:r>
                    </a:p>
                    <a:p>
                      <a:pPr marL="0" marR="0" lvl="0" indent="0" algn="ctr" defTabSz="914400" rtl="0" eaLnBrk="1" fontAlgn="b" latinLnBrk="0" hangingPunct="1">
                        <a:lnSpc>
                          <a:spcPct val="100000"/>
                        </a:lnSpc>
                        <a:spcBef>
                          <a:spcPts val="0"/>
                        </a:spcBef>
                        <a:spcAft>
                          <a:spcPts val="0"/>
                        </a:spcAft>
                        <a:buClrTx/>
                        <a:buSzTx/>
                        <a:buFontTx/>
                        <a:buNone/>
                        <a:tabLst/>
                        <a:defRPr/>
                      </a:pPr>
                      <a:r>
                        <a:rPr lang="en-ZA" sz="1200" u="none" strike="noStrike" kern="1200" noProof="0" dirty="0">
                          <a:effectLst/>
                        </a:rPr>
                        <a:t>Outlook negative</a:t>
                      </a:r>
                      <a:endParaRPr lang="en-ZA" sz="1600" b="0" i="0" u="none" strike="noStrike" dirty="0">
                        <a:solidFill>
                          <a:srgbClr val="000000"/>
                        </a:solidFill>
                        <a:effectLst/>
                        <a:latin typeface="Calibri" panose="020F0502020204030204" pitchFamily="34" charset="0"/>
                      </a:endParaRPr>
                    </a:p>
                  </a:txBody>
                  <a:tcPr marL="5833" marR="5833" marT="583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200" u="none" strike="noStrike" kern="1200" dirty="0">
                          <a:effectLst/>
                        </a:rPr>
                        <a:t>Baa2</a:t>
                      </a:r>
                    </a:p>
                    <a:p>
                      <a:pPr marL="0" marR="0" lvl="0" indent="0" algn="ctr" defTabSz="914400" rtl="0" eaLnBrk="1" fontAlgn="b" latinLnBrk="0" hangingPunct="1">
                        <a:lnSpc>
                          <a:spcPct val="100000"/>
                        </a:lnSpc>
                        <a:spcBef>
                          <a:spcPts val="0"/>
                        </a:spcBef>
                        <a:spcAft>
                          <a:spcPts val="0"/>
                        </a:spcAft>
                        <a:buClrTx/>
                        <a:buSzTx/>
                        <a:buFontTx/>
                        <a:buNone/>
                        <a:tabLst/>
                        <a:defRPr/>
                      </a:pPr>
                      <a:r>
                        <a:rPr lang="en-ZA" sz="1200" u="none" strike="noStrike" kern="1200" dirty="0">
                          <a:effectLst/>
                        </a:rPr>
                        <a:t>Outlook negative</a:t>
                      </a:r>
                      <a:endParaRPr lang="en-ZA" sz="1200" u="none" strike="noStrike" kern="1200" dirty="0">
                        <a:solidFill>
                          <a:schemeClr val="dk1"/>
                        </a:solidFill>
                        <a:effectLst/>
                        <a:latin typeface="+mn-lt"/>
                        <a:ea typeface="+mn-ea"/>
                        <a:cs typeface="+mn-cs"/>
                      </a:endParaRPr>
                    </a:p>
                  </a:txBody>
                  <a:tcPr marL="5833" marR="5833" marT="583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200" u="none" strike="noStrike" kern="1200" dirty="0">
                          <a:effectLst/>
                        </a:rPr>
                        <a:t>AA-</a:t>
                      </a:r>
                    </a:p>
                    <a:p>
                      <a:pPr marL="0" marR="0" lvl="0" indent="0" algn="ctr" defTabSz="914400" rtl="0" eaLnBrk="1" fontAlgn="b" latinLnBrk="0" hangingPunct="1">
                        <a:lnSpc>
                          <a:spcPct val="100000"/>
                        </a:lnSpc>
                        <a:spcBef>
                          <a:spcPts val="0"/>
                        </a:spcBef>
                        <a:spcAft>
                          <a:spcPts val="0"/>
                        </a:spcAft>
                        <a:buClrTx/>
                        <a:buSzTx/>
                        <a:buFontTx/>
                        <a:buNone/>
                        <a:tabLst/>
                        <a:defRPr/>
                      </a:pPr>
                      <a:r>
                        <a:rPr lang="en-ZA" sz="1200" u="none" strike="noStrike" kern="1200" dirty="0">
                          <a:effectLst/>
                        </a:rPr>
                        <a:t>*(GCR)</a:t>
                      </a:r>
                      <a:r>
                        <a:rPr lang="en-ZA" sz="1600" u="none" strike="noStrike" dirty="0">
                          <a:effectLst/>
                        </a:rPr>
                        <a:t> </a:t>
                      </a:r>
                      <a:endParaRPr lang="en-ZA" sz="1600" b="0" i="1" u="none" strike="noStrike" dirty="0">
                        <a:solidFill>
                          <a:srgbClr val="002060"/>
                        </a:solidFill>
                        <a:effectLst/>
                        <a:latin typeface="Calibri" panose="020F0502020204030204" pitchFamily="34" charset="0"/>
                      </a:endParaRPr>
                    </a:p>
                  </a:txBody>
                  <a:tcPr marL="5833" marR="5833" marT="5833" marB="0" anchor="ctr"/>
                </a:tc>
                <a:tc>
                  <a:txBody>
                    <a:bodyPr/>
                    <a:lstStyle/>
                    <a:p>
                      <a:pPr algn="ctr" fontAlgn="b"/>
                      <a:r>
                        <a:rPr lang="en-ZA" sz="1200" u="none" strike="noStrike" kern="1200" dirty="0">
                          <a:effectLst/>
                        </a:rPr>
                        <a:t>Ratings withdrawn since 2012</a:t>
                      </a:r>
                      <a:endParaRPr lang="en-ZA" sz="1200" i="1" u="none" strike="noStrike" kern="1200" dirty="0">
                        <a:solidFill>
                          <a:srgbClr val="C00000"/>
                        </a:solidFill>
                        <a:effectLst/>
                        <a:latin typeface="+mn-lt"/>
                        <a:ea typeface="+mn-ea"/>
                        <a:cs typeface="+mn-cs"/>
                      </a:endParaRPr>
                    </a:p>
                  </a:txBody>
                  <a:tcPr marL="5833" marR="5833" marT="583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200" u="none" strike="noStrike" kern="1200" dirty="0">
                          <a:effectLst/>
                        </a:rPr>
                        <a:t>Baa2</a:t>
                      </a:r>
                    </a:p>
                    <a:p>
                      <a:pPr marL="0" marR="0" lvl="0" indent="0" algn="ctr" defTabSz="914400" rtl="0" eaLnBrk="1" fontAlgn="b" latinLnBrk="0" hangingPunct="1">
                        <a:lnSpc>
                          <a:spcPct val="100000"/>
                        </a:lnSpc>
                        <a:spcBef>
                          <a:spcPts val="0"/>
                        </a:spcBef>
                        <a:spcAft>
                          <a:spcPts val="0"/>
                        </a:spcAft>
                        <a:buClrTx/>
                        <a:buSzTx/>
                        <a:buFontTx/>
                        <a:buNone/>
                        <a:tabLst/>
                        <a:defRPr/>
                      </a:pPr>
                      <a:r>
                        <a:rPr lang="en-ZA" sz="1200" u="none" strike="noStrike" kern="1200" dirty="0">
                          <a:effectLst/>
                        </a:rPr>
                        <a:t>Outlook negative</a:t>
                      </a:r>
                      <a:endParaRPr lang="en-ZA" sz="1600" b="0" i="0" u="none" strike="noStrike" dirty="0">
                        <a:solidFill>
                          <a:srgbClr val="000000"/>
                        </a:solidFill>
                        <a:effectLst/>
                        <a:latin typeface="Calibri" panose="020F0502020204030204" pitchFamily="34" charset="0"/>
                      </a:endParaRPr>
                    </a:p>
                  </a:txBody>
                  <a:tcPr marL="5833" marR="5833" marT="5833" marB="0" anchor="ctr"/>
                </a:tc>
                <a:tc>
                  <a:txBody>
                    <a:bodyPr/>
                    <a:lstStyle/>
                    <a:p>
                      <a:pPr algn="ctr" fontAlgn="b"/>
                      <a:r>
                        <a:rPr lang="en-ZA" sz="1200" u="none" strike="noStrike" dirty="0">
                          <a:effectLst/>
                        </a:rPr>
                        <a:t>Baa2</a:t>
                      </a:r>
                    </a:p>
                    <a:p>
                      <a:pPr algn="ctr" fontAlgn="b"/>
                      <a:r>
                        <a:rPr lang="en-ZA" sz="1200" u="none" strike="noStrike" dirty="0">
                          <a:effectLst/>
                        </a:rPr>
                        <a:t>Outlook negative</a:t>
                      </a:r>
                      <a:endParaRPr lang="en-ZA" sz="1200" b="0" i="0" u="none" strike="noStrike" dirty="0">
                        <a:solidFill>
                          <a:srgbClr val="000000"/>
                        </a:solidFill>
                        <a:effectLst/>
                        <a:latin typeface="Calibri" panose="020F0502020204030204" pitchFamily="34" charset="0"/>
                      </a:endParaRPr>
                    </a:p>
                  </a:txBody>
                  <a:tcPr marL="5833" marR="5833" marT="5833" marB="0" anchor="ctr"/>
                </a:tc>
                <a:extLst>
                  <a:ext uri="{0D108BD9-81ED-4DB2-BD59-A6C34878D82A}">
                    <a16:rowId xmlns:a16="http://schemas.microsoft.com/office/drawing/2014/main" xmlns="" val="2603306288"/>
                  </a:ext>
                </a:extLst>
              </a:tr>
              <a:tr h="440417">
                <a:tc>
                  <a:txBody>
                    <a:bodyPr/>
                    <a:lstStyle/>
                    <a:p>
                      <a:pPr algn="ctr" fontAlgn="b"/>
                      <a:endParaRPr lang="en-ZA" sz="1000" b="1" i="0" u="none" strike="noStrike" dirty="0">
                        <a:solidFill>
                          <a:srgbClr val="002060"/>
                        </a:solidFill>
                        <a:effectLst/>
                        <a:latin typeface="Calibri" panose="020F0502020204030204" pitchFamily="34" charset="0"/>
                      </a:endParaRPr>
                    </a:p>
                  </a:txBody>
                  <a:tcPr marL="5833" marR="5833" marT="5833" marB="0"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ZA" sz="1600" b="0" i="0" u="none" strike="noStrike" dirty="0">
                        <a:solidFill>
                          <a:srgbClr val="000000"/>
                        </a:solidFill>
                        <a:effectLst/>
                        <a:latin typeface="Calibri" panose="020F0502020204030204" pitchFamily="34" charset="0"/>
                      </a:endParaRPr>
                    </a:p>
                  </a:txBody>
                  <a:tcPr marL="5833" marR="5833" marT="5833" marB="0"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ZA" sz="1600" b="0" i="0" u="none" strike="noStrike" dirty="0">
                        <a:solidFill>
                          <a:srgbClr val="000000"/>
                        </a:solidFill>
                        <a:effectLst/>
                        <a:latin typeface="Calibri" panose="020F0502020204030204" pitchFamily="34" charset="0"/>
                      </a:endParaRPr>
                    </a:p>
                  </a:txBody>
                  <a:tcPr marL="5833" marR="5833" marT="5833" marB="0"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ZA" sz="1600" b="0" i="0" u="none" strike="noStrike" dirty="0">
                        <a:solidFill>
                          <a:srgbClr val="000000"/>
                        </a:solidFill>
                        <a:effectLst/>
                        <a:latin typeface="Calibri" panose="020F0502020204030204" pitchFamily="34" charset="0"/>
                      </a:endParaRPr>
                    </a:p>
                  </a:txBody>
                  <a:tcPr marL="5833" marR="5833" marT="5833" marB="0"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ZA" sz="1200" u="none" strike="noStrike" kern="1200" dirty="0">
                        <a:solidFill>
                          <a:schemeClr val="dk1"/>
                        </a:solidFill>
                        <a:effectLst/>
                        <a:latin typeface="+mn-lt"/>
                        <a:ea typeface="+mn-ea"/>
                        <a:cs typeface="+mn-cs"/>
                      </a:endParaRPr>
                    </a:p>
                  </a:txBody>
                  <a:tcPr marL="5833" marR="5833" marT="5833" marB="0"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ZA" sz="1600" b="0" i="1" u="none" strike="noStrike" dirty="0">
                        <a:solidFill>
                          <a:srgbClr val="002060"/>
                        </a:solidFill>
                        <a:effectLst/>
                        <a:latin typeface="Calibri" panose="020F0502020204030204" pitchFamily="34" charset="0"/>
                      </a:endParaRPr>
                    </a:p>
                  </a:txBody>
                  <a:tcPr marL="5833" marR="5833" marT="5833" marB="0" anchor="ctr">
                    <a:solidFill>
                      <a:schemeClr val="bg1"/>
                    </a:solidFill>
                  </a:tcPr>
                </a:tc>
                <a:tc>
                  <a:txBody>
                    <a:bodyPr/>
                    <a:lstStyle/>
                    <a:p>
                      <a:pPr algn="ctr" fontAlgn="b"/>
                      <a:endParaRPr lang="en-ZA" sz="1200" i="1" u="none" strike="noStrike" kern="1200" dirty="0">
                        <a:solidFill>
                          <a:srgbClr val="C00000"/>
                        </a:solidFill>
                        <a:effectLst/>
                        <a:latin typeface="+mn-lt"/>
                        <a:ea typeface="+mn-ea"/>
                        <a:cs typeface="+mn-cs"/>
                      </a:endParaRPr>
                    </a:p>
                  </a:txBody>
                  <a:tcPr marL="5833" marR="5833" marT="5833" marB="0"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ZA" sz="1600" b="0" i="0" u="none" strike="noStrike" dirty="0">
                        <a:solidFill>
                          <a:srgbClr val="000000"/>
                        </a:solidFill>
                        <a:effectLst/>
                        <a:latin typeface="Calibri" panose="020F0502020204030204" pitchFamily="34" charset="0"/>
                      </a:endParaRPr>
                    </a:p>
                  </a:txBody>
                  <a:tcPr marL="5833" marR="5833" marT="5833" marB="0" anchor="ctr">
                    <a:solidFill>
                      <a:schemeClr val="bg1"/>
                    </a:solidFill>
                  </a:tcPr>
                </a:tc>
                <a:tc>
                  <a:txBody>
                    <a:bodyPr/>
                    <a:lstStyle/>
                    <a:p>
                      <a:pPr algn="ctr" fontAlgn="b"/>
                      <a:endParaRPr lang="en-ZA" sz="1200" b="0" i="0" u="none" strike="noStrike" dirty="0">
                        <a:solidFill>
                          <a:srgbClr val="000000"/>
                        </a:solidFill>
                        <a:effectLst/>
                        <a:latin typeface="Calibri" panose="020F0502020204030204" pitchFamily="34" charset="0"/>
                      </a:endParaRPr>
                    </a:p>
                  </a:txBody>
                  <a:tcPr marL="5833" marR="5833" marT="5833" marB="0" anchor="ctr">
                    <a:solidFill>
                      <a:schemeClr val="bg1"/>
                    </a:solidFill>
                  </a:tcPr>
                </a:tc>
                <a:extLst>
                  <a:ext uri="{0D108BD9-81ED-4DB2-BD59-A6C34878D82A}">
                    <a16:rowId xmlns:a16="http://schemas.microsoft.com/office/drawing/2014/main" xmlns="" val="2002179217"/>
                  </a:ext>
                </a:extLst>
              </a:tr>
            </a:tbl>
          </a:graphicData>
        </a:graphic>
      </p:graphicFrame>
      <p:grpSp>
        <p:nvGrpSpPr>
          <p:cNvPr id="9" name="Group 8"/>
          <p:cNvGrpSpPr/>
          <p:nvPr/>
        </p:nvGrpSpPr>
        <p:grpSpPr>
          <a:xfrm>
            <a:off x="317432" y="6285268"/>
            <a:ext cx="8539911" cy="192432"/>
            <a:chOff x="537029" y="6533802"/>
            <a:chExt cx="7881257" cy="274321"/>
          </a:xfrm>
        </p:grpSpPr>
        <p:sp>
          <p:nvSpPr>
            <p:cNvPr id="10" name="Rectangle 9"/>
            <p:cNvSpPr/>
            <p:nvPr/>
          </p:nvSpPr>
          <p:spPr>
            <a:xfrm>
              <a:off x="6589486" y="6533802"/>
              <a:ext cx="1828800" cy="2743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rgbClr val="002060"/>
                  </a:solidFill>
                </a:rPr>
                <a:t>Excellent</a:t>
              </a:r>
            </a:p>
          </p:txBody>
        </p:sp>
        <p:sp>
          <p:nvSpPr>
            <p:cNvPr id="11" name="Rectangle 10"/>
            <p:cNvSpPr/>
            <p:nvPr/>
          </p:nvSpPr>
          <p:spPr>
            <a:xfrm>
              <a:off x="4608286" y="6533803"/>
              <a:ext cx="1828800" cy="2743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rgbClr val="002060"/>
                  </a:solidFill>
                </a:rPr>
                <a:t>Good</a:t>
              </a:r>
            </a:p>
          </p:txBody>
        </p:sp>
        <p:sp>
          <p:nvSpPr>
            <p:cNvPr id="12" name="Oval 11"/>
            <p:cNvSpPr/>
            <p:nvPr/>
          </p:nvSpPr>
          <p:spPr>
            <a:xfrm>
              <a:off x="5026040" y="6597638"/>
              <a:ext cx="143316" cy="151899"/>
            </a:xfrm>
            <a:prstGeom prst="ellipse">
              <a:avLst/>
            </a:prstGeom>
            <a:solidFill>
              <a:srgbClr val="AFBE24"/>
            </a:solidFill>
            <a:ln>
              <a:solidFill>
                <a:srgbClr val="AFB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a:p>
          </p:txBody>
        </p:sp>
        <p:sp>
          <p:nvSpPr>
            <p:cNvPr id="13" name="Rectangle 12"/>
            <p:cNvSpPr/>
            <p:nvPr/>
          </p:nvSpPr>
          <p:spPr>
            <a:xfrm>
              <a:off x="2590800" y="6533804"/>
              <a:ext cx="1828800" cy="2743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rgbClr val="002060"/>
                  </a:solidFill>
                </a:rPr>
                <a:t>Average</a:t>
              </a:r>
            </a:p>
          </p:txBody>
        </p:sp>
        <p:sp>
          <p:nvSpPr>
            <p:cNvPr id="14" name="Oval 13"/>
            <p:cNvSpPr/>
            <p:nvPr/>
          </p:nvSpPr>
          <p:spPr>
            <a:xfrm>
              <a:off x="2854511" y="6600930"/>
              <a:ext cx="144959" cy="16169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a:p>
          </p:txBody>
        </p:sp>
        <p:sp>
          <p:nvSpPr>
            <p:cNvPr id="15" name="Oval 14"/>
            <p:cNvSpPr/>
            <p:nvPr/>
          </p:nvSpPr>
          <p:spPr>
            <a:xfrm>
              <a:off x="6854841" y="6577872"/>
              <a:ext cx="150116" cy="184757"/>
            </a:xfrm>
            <a:prstGeom prst="ellipse">
              <a:avLst/>
            </a:prstGeom>
            <a:solidFill>
              <a:srgbClr val="11FF7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dirty="0"/>
            </a:p>
          </p:txBody>
        </p:sp>
        <p:grpSp>
          <p:nvGrpSpPr>
            <p:cNvPr id="16" name="Group 15"/>
            <p:cNvGrpSpPr/>
            <p:nvPr/>
          </p:nvGrpSpPr>
          <p:grpSpPr>
            <a:xfrm>
              <a:off x="537029" y="6533802"/>
              <a:ext cx="1790369" cy="274319"/>
              <a:chOff x="457201" y="6543139"/>
              <a:chExt cx="1790369" cy="274319"/>
            </a:xfrm>
          </p:grpSpPr>
          <p:sp>
            <p:nvSpPr>
              <p:cNvPr id="18" name="Rectangle 17"/>
              <p:cNvSpPr/>
              <p:nvPr/>
            </p:nvSpPr>
            <p:spPr>
              <a:xfrm>
                <a:off x="457201" y="6543139"/>
                <a:ext cx="1790369" cy="2743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rgbClr val="002060"/>
                    </a:solidFill>
                  </a:rPr>
                  <a:t>Poor</a:t>
                </a:r>
              </a:p>
            </p:txBody>
          </p:sp>
          <p:sp>
            <p:nvSpPr>
              <p:cNvPr id="19" name="Oval 18"/>
              <p:cNvSpPr/>
              <p:nvPr/>
            </p:nvSpPr>
            <p:spPr>
              <a:xfrm>
                <a:off x="726835" y="6598575"/>
                <a:ext cx="140646" cy="16029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a:p>
            </p:txBody>
          </p:sp>
        </p:grpSp>
      </p:grpSp>
      <p:sp>
        <p:nvSpPr>
          <p:cNvPr id="2" name="Rounded Rectangle 1"/>
          <p:cNvSpPr/>
          <p:nvPr/>
        </p:nvSpPr>
        <p:spPr>
          <a:xfrm>
            <a:off x="316943" y="914400"/>
            <a:ext cx="8525257" cy="381000"/>
          </a:xfrm>
          <a:prstGeom prst="roundRect">
            <a:avLst/>
          </a:prstGeom>
          <a:solidFill>
            <a:srgbClr val="FBB040"/>
          </a:solidFill>
          <a:ln>
            <a:solidFill>
              <a:schemeClr val="accent6">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effectLst>
                  <a:outerShdw blurRad="38100" dist="38100" dir="2700000" algn="tl">
                    <a:srgbClr val="000000">
                      <a:alpha val="43137"/>
                    </a:srgbClr>
                  </a:outerShdw>
                </a:effectLst>
              </a:rPr>
              <a:t>Credit Ratings</a:t>
            </a:r>
          </a:p>
        </p:txBody>
      </p:sp>
      <p:sp>
        <p:nvSpPr>
          <p:cNvPr id="20" name="Rounded Rectangle 19"/>
          <p:cNvSpPr/>
          <p:nvPr/>
        </p:nvSpPr>
        <p:spPr>
          <a:xfrm>
            <a:off x="301801" y="1425161"/>
            <a:ext cx="2517600" cy="2765839"/>
          </a:xfrm>
          <a:prstGeom prst="roundRect">
            <a:avLst/>
          </a:prstGeom>
          <a:solidFill>
            <a:srgbClr val="A25C0A"/>
          </a:solidFill>
          <a:ln>
            <a:solidFill>
              <a:schemeClr val="accent6">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Purpose:</a:t>
            </a:r>
          </a:p>
          <a:p>
            <a:pPr algn="ctr"/>
            <a:r>
              <a:rPr lang="en-ZA" dirty="0"/>
              <a:t>To provide investors with a simple system of gradation by which future relative creditworthiness of securities may be gauged. </a:t>
            </a:r>
          </a:p>
        </p:txBody>
      </p:sp>
      <p:pic>
        <p:nvPicPr>
          <p:cNvPr id="21" name="Picture 20"/>
          <p:cNvPicPr>
            <a:picLocks noChangeAspect="1"/>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983424" y="1408865"/>
            <a:ext cx="5873919" cy="2782135"/>
          </a:xfrm>
          <a:prstGeom prst="rect">
            <a:avLst/>
          </a:prstGeom>
          <a:scene3d>
            <a:camera prst="orthographicFront"/>
            <a:lightRig rig="threePt" dir="t"/>
          </a:scene3d>
          <a:sp3d>
            <a:bevelT w="114300" prst="artDeco"/>
          </a:sp3d>
        </p:spPr>
      </p:pic>
      <p:grpSp>
        <p:nvGrpSpPr>
          <p:cNvPr id="28" name="Group 27"/>
          <p:cNvGrpSpPr/>
          <p:nvPr/>
        </p:nvGrpSpPr>
        <p:grpSpPr>
          <a:xfrm>
            <a:off x="2590799" y="5257780"/>
            <a:ext cx="3547862" cy="227295"/>
            <a:chOff x="2588516" y="5833551"/>
            <a:chExt cx="3547862" cy="274319"/>
          </a:xfrm>
        </p:grpSpPr>
        <p:sp>
          <p:nvSpPr>
            <p:cNvPr id="4" name="Oval 3"/>
            <p:cNvSpPr/>
            <p:nvPr/>
          </p:nvSpPr>
          <p:spPr>
            <a:xfrm>
              <a:off x="4236443" y="5833551"/>
              <a:ext cx="265915" cy="27431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Oval 6"/>
            <p:cNvSpPr/>
            <p:nvPr/>
          </p:nvSpPr>
          <p:spPr>
            <a:xfrm>
              <a:off x="5893722" y="5833551"/>
              <a:ext cx="242656" cy="274319"/>
            </a:xfrm>
            <a:prstGeom prst="ellipse">
              <a:avLst/>
            </a:prstGeom>
            <a:solidFill>
              <a:srgbClr val="11FF7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Oval 7"/>
            <p:cNvSpPr/>
            <p:nvPr/>
          </p:nvSpPr>
          <p:spPr>
            <a:xfrm>
              <a:off x="2588516" y="5833551"/>
              <a:ext cx="237791" cy="2743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Oval 25"/>
            <p:cNvSpPr/>
            <p:nvPr/>
          </p:nvSpPr>
          <p:spPr>
            <a:xfrm>
              <a:off x="5060407" y="5833551"/>
              <a:ext cx="275266" cy="27431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29" name="Rounded Rectangle 28"/>
          <p:cNvSpPr/>
          <p:nvPr/>
        </p:nvSpPr>
        <p:spPr>
          <a:xfrm>
            <a:off x="316943" y="5715000"/>
            <a:ext cx="8525257" cy="457200"/>
          </a:xfrm>
          <a:prstGeom prst="roundRect">
            <a:avLst/>
          </a:prstGeom>
          <a:solidFill>
            <a:srgbClr val="C00000"/>
          </a:solidFill>
          <a:ln>
            <a:solidFill>
              <a:srgbClr val="C00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t>Overall assessment is that the outlook is negative, and because of the substantial credit risk, it will become difficult to attract investors, that is, to raise capital funds</a:t>
            </a:r>
          </a:p>
        </p:txBody>
      </p:sp>
      <p:sp>
        <p:nvSpPr>
          <p:cNvPr id="30" name="Oval 29"/>
          <p:cNvSpPr/>
          <p:nvPr/>
        </p:nvSpPr>
        <p:spPr>
          <a:xfrm>
            <a:off x="3414763" y="5267910"/>
            <a:ext cx="237791" cy="2272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Oval 30"/>
          <p:cNvSpPr/>
          <p:nvPr/>
        </p:nvSpPr>
        <p:spPr>
          <a:xfrm>
            <a:off x="6637915" y="5267910"/>
            <a:ext cx="237791" cy="2272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Oval 31"/>
          <p:cNvSpPr/>
          <p:nvPr/>
        </p:nvSpPr>
        <p:spPr>
          <a:xfrm>
            <a:off x="7448016" y="5277435"/>
            <a:ext cx="275266" cy="22729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Oval 32"/>
          <p:cNvSpPr/>
          <p:nvPr/>
        </p:nvSpPr>
        <p:spPr>
          <a:xfrm>
            <a:off x="8290578" y="5257779"/>
            <a:ext cx="275266" cy="22729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TextBox 26"/>
          <p:cNvSpPr txBox="1"/>
          <p:nvPr/>
        </p:nvSpPr>
        <p:spPr>
          <a:xfrm>
            <a:off x="50112" y="6537823"/>
            <a:ext cx="8515732" cy="276999"/>
          </a:xfrm>
          <a:prstGeom prst="rect">
            <a:avLst/>
          </a:prstGeom>
          <a:noFill/>
        </p:spPr>
        <p:txBody>
          <a:bodyPr wrap="square" rtlCol="0">
            <a:spAutoFit/>
          </a:bodyPr>
          <a:lstStyle/>
          <a:p>
            <a:pPr algn="just"/>
            <a:r>
              <a:rPr lang="en-ZA" sz="1200" dirty="0"/>
              <a:t>Source: </a:t>
            </a:r>
            <a:r>
              <a:rPr lang="en-ZA" sz="1200" i="1" dirty="0"/>
              <a:t>Schedule SA8, 2016/17 MTREF of each Metro </a:t>
            </a:r>
          </a:p>
        </p:txBody>
      </p:sp>
    </p:spTree>
    <p:extLst>
      <p:ext uri="{BB962C8B-B14F-4D97-AF65-F5344CB8AC3E}">
        <p14:creationId xmlns:p14="http://schemas.microsoft.com/office/powerpoint/2010/main" val="62284639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52400" y="381000"/>
            <a:ext cx="8839200" cy="469492"/>
          </a:xfrm>
        </p:spPr>
        <p:txBody>
          <a:bodyPr/>
          <a:lstStyle/>
          <a:p>
            <a:r>
              <a:rPr lang="en-ZA" sz="2800" dirty="0">
                <a:solidFill>
                  <a:schemeClr val="accent2"/>
                </a:solidFill>
              </a:rPr>
              <a:t>Evaluation of Metro Financial Status and Borrowing Capacity</a:t>
            </a:r>
            <a:endParaRPr lang="en-US" sz="2800" dirty="0">
              <a:solidFill>
                <a:schemeClr val="accent2"/>
              </a:solidFill>
            </a:endParaRPr>
          </a:p>
        </p:txBody>
      </p:sp>
      <p:sp>
        <p:nvSpPr>
          <p:cNvPr id="2" name="Rounded Rectangle 1"/>
          <p:cNvSpPr/>
          <p:nvPr/>
        </p:nvSpPr>
        <p:spPr>
          <a:xfrm>
            <a:off x="316943" y="914400"/>
            <a:ext cx="8525257" cy="381000"/>
          </a:xfrm>
          <a:prstGeom prst="roundRect">
            <a:avLst/>
          </a:prstGeom>
          <a:solidFill>
            <a:srgbClr val="00B050"/>
          </a:solidFill>
          <a:ln>
            <a:solidFill>
              <a:srgbClr val="00B05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effectLst>
                  <a:outerShdw blurRad="38100" dist="38100" dir="2700000" algn="tl">
                    <a:srgbClr val="000000">
                      <a:alpha val="43137"/>
                    </a:srgbClr>
                  </a:outerShdw>
                </a:effectLst>
              </a:rPr>
              <a:t>Recommendations: Credit Ratings</a:t>
            </a:r>
          </a:p>
        </p:txBody>
      </p:sp>
      <p:sp>
        <p:nvSpPr>
          <p:cNvPr id="5" name="Rounded Rectangle 4"/>
          <p:cNvSpPr/>
          <p:nvPr/>
        </p:nvSpPr>
        <p:spPr>
          <a:xfrm>
            <a:off x="329424" y="2691323"/>
            <a:ext cx="8525257" cy="995480"/>
          </a:xfrm>
          <a:prstGeom prst="roundRect">
            <a:avLst/>
          </a:prstGeom>
          <a:scene3d>
            <a:camera prst="orthographicFront"/>
            <a:lightRig rig="threePt" dir="t"/>
          </a:scene3d>
          <a:sp3d>
            <a:bevelT w="101600" prst="riblet"/>
          </a:sp3d>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rtlCol="0" anchor="ctr"/>
          <a:lstStyle/>
          <a:p>
            <a:pPr marL="285750" indent="-285750" algn="ctr">
              <a:buFont typeface="Arial" panose="020B0604020202020204" pitchFamily="34" charset="0"/>
              <a:buChar char="•"/>
            </a:pPr>
            <a:r>
              <a:rPr lang="en-ZA" b="1" dirty="0">
                <a:solidFill>
                  <a:schemeClr val="bg1"/>
                </a:solidFill>
              </a:rPr>
              <a:t>The discrepancy between the credit ratings disclosed in SA8 and Moody’s must be resolved. This discrepancy generates uncertainty in the minds of potential investors</a:t>
            </a:r>
          </a:p>
        </p:txBody>
      </p:sp>
      <p:sp>
        <p:nvSpPr>
          <p:cNvPr id="34" name="Rounded Rectangle 33"/>
          <p:cNvSpPr/>
          <p:nvPr/>
        </p:nvSpPr>
        <p:spPr>
          <a:xfrm>
            <a:off x="309371" y="1598585"/>
            <a:ext cx="8525257" cy="995480"/>
          </a:xfrm>
          <a:prstGeom prst="roundRect">
            <a:avLst/>
          </a:prstGeom>
          <a:scene3d>
            <a:camera prst="orthographicFront"/>
            <a:lightRig rig="threePt" dir="t"/>
          </a:scene3d>
          <a:sp3d>
            <a:bevelT w="101600" prst="riblet"/>
          </a:sp3d>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rtlCol="0" anchor="ctr"/>
          <a:lstStyle/>
          <a:p>
            <a:pPr marL="285750" indent="-285750" algn="ctr">
              <a:buFont typeface="Arial" panose="020B0604020202020204" pitchFamily="34" charset="0"/>
              <a:buChar char="•"/>
            </a:pPr>
            <a:r>
              <a:rPr lang="en-ZA" b="1" dirty="0">
                <a:solidFill>
                  <a:schemeClr val="bg1"/>
                </a:solidFill>
              </a:rPr>
              <a:t>The name of the agency responsible for the credit rating must be disclosed in relevant documentation to facilitate verification of the rating.</a:t>
            </a:r>
          </a:p>
        </p:txBody>
      </p:sp>
      <p:sp>
        <p:nvSpPr>
          <p:cNvPr id="35" name="Rounded Rectangle 34"/>
          <p:cNvSpPr/>
          <p:nvPr/>
        </p:nvSpPr>
        <p:spPr>
          <a:xfrm>
            <a:off x="357048" y="3784061"/>
            <a:ext cx="8525257" cy="995480"/>
          </a:xfrm>
          <a:prstGeom prst="roundRect">
            <a:avLst/>
          </a:prstGeom>
          <a:scene3d>
            <a:camera prst="orthographicFront"/>
            <a:lightRig rig="threePt" dir="t"/>
          </a:scene3d>
          <a:sp3d>
            <a:bevelT w="101600" prst="riblet"/>
          </a:sp3d>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rtlCol="0" anchor="ctr"/>
          <a:lstStyle/>
          <a:p>
            <a:pPr marL="285750" indent="-285750" algn="ctr">
              <a:buFont typeface="Arial" panose="020B0604020202020204" pitchFamily="34" charset="0"/>
              <a:buChar char="•"/>
            </a:pPr>
            <a:r>
              <a:rPr lang="en-ZA" b="1" dirty="0">
                <a:solidFill>
                  <a:schemeClr val="bg1"/>
                </a:solidFill>
              </a:rPr>
              <a:t>Schedule SA8, which includes the credit ratings, should be incorporated into the BEPP for ease of reference</a:t>
            </a:r>
          </a:p>
        </p:txBody>
      </p:sp>
      <p:sp>
        <p:nvSpPr>
          <p:cNvPr id="36" name="Rounded Rectangle 35"/>
          <p:cNvSpPr/>
          <p:nvPr/>
        </p:nvSpPr>
        <p:spPr>
          <a:xfrm>
            <a:off x="357049" y="4876800"/>
            <a:ext cx="8525257" cy="1447800"/>
          </a:xfrm>
          <a:prstGeom prst="roundRect">
            <a:avLst/>
          </a:prstGeom>
          <a:scene3d>
            <a:camera prst="orthographicFront"/>
            <a:lightRig rig="threePt" dir="t"/>
          </a:scene3d>
          <a:sp3d>
            <a:bevelT w="101600" prst="riblet"/>
          </a:sp3d>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rtlCol="0" anchor="ctr"/>
          <a:lstStyle/>
          <a:p>
            <a:pPr marL="285750" indent="-285750" algn="ctr">
              <a:buFont typeface="Arial" panose="020B0604020202020204" pitchFamily="34" charset="0"/>
              <a:buChar char="•"/>
            </a:pPr>
            <a:r>
              <a:rPr lang="en-ZA" b="1" dirty="0">
                <a:solidFill>
                  <a:schemeClr val="bg1"/>
                </a:solidFill>
              </a:rPr>
              <a:t>Long-term financial strategies must be developed with the objective of improving current credit ratings which will make investment in catalytic capital infrastructure programmes and projects attractive to investors.</a:t>
            </a:r>
          </a:p>
        </p:txBody>
      </p:sp>
    </p:spTree>
    <p:extLst>
      <p:ext uri="{BB962C8B-B14F-4D97-AF65-F5344CB8AC3E}">
        <p14:creationId xmlns:p14="http://schemas.microsoft.com/office/powerpoint/2010/main" val="211210770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52400" y="381000"/>
            <a:ext cx="8839200" cy="469492"/>
          </a:xfrm>
        </p:spPr>
        <p:txBody>
          <a:bodyPr/>
          <a:lstStyle/>
          <a:p>
            <a:r>
              <a:rPr lang="en-ZA" sz="2800" dirty="0">
                <a:solidFill>
                  <a:schemeClr val="accent2"/>
                </a:solidFill>
              </a:rPr>
              <a:t>Evaluation of Metro Financial Status and Borrowing Capacity</a:t>
            </a:r>
            <a:endParaRPr lang="en-US" sz="2800" dirty="0">
              <a:solidFill>
                <a:schemeClr val="accent2"/>
              </a:solidFill>
            </a:endParaRPr>
          </a:p>
        </p:txBody>
      </p:sp>
      <p:sp>
        <p:nvSpPr>
          <p:cNvPr id="2" name="Rounded Rectangle 1"/>
          <p:cNvSpPr/>
          <p:nvPr/>
        </p:nvSpPr>
        <p:spPr>
          <a:xfrm>
            <a:off x="316943" y="914400"/>
            <a:ext cx="8525257" cy="381000"/>
          </a:xfrm>
          <a:prstGeom prst="roundRect">
            <a:avLst/>
          </a:prstGeom>
          <a:solidFill>
            <a:srgbClr val="FBB040"/>
          </a:solidFill>
          <a:ln>
            <a:solidFill>
              <a:schemeClr val="accent6">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effectLst>
                  <a:outerShdw blurRad="38100" dist="38100" dir="2700000" algn="tl">
                    <a:srgbClr val="000000">
                      <a:alpha val="43137"/>
                    </a:srgbClr>
                  </a:outerShdw>
                </a:effectLst>
              </a:rPr>
              <a:t>Financial ratios</a:t>
            </a:r>
          </a:p>
        </p:txBody>
      </p:sp>
      <p:sp>
        <p:nvSpPr>
          <p:cNvPr id="20" name="Rounded Rectangle 19"/>
          <p:cNvSpPr/>
          <p:nvPr/>
        </p:nvSpPr>
        <p:spPr>
          <a:xfrm>
            <a:off x="301801" y="1425161"/>
            <a:ext cx="2517600" cy="1963735"/>
          </a:xfrm>
          <a:prstGeom prst="roundRect">
            <a:avLst/>
          </a:prstGeom>
          <a:solidFill>
            <a:srgbClr val="A25C0A"/>
          </a:solidFill>
          <a:ln>
            <a:solidFill>
              <a:schemeClr val="accent6">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Purpose:</a:t>
            </a:r>
          </a:p>
          <a:p>
            <a:pPr algn="ctr"/>
            <a:r>
              <a:rPr lang="en-ZA" sz="1400" dirty="0"/>
              <a:t>To enable investors to assess the relative strength of investments by performing simple calculations on items on income statements, balance sheets and cash flow statements</a:t>
            </a:r>
          </a:p>
        </p:txBody>
      </p:sp>
      <p:sp>
        <p:nvSpPr>
          <p:cNvPr id="29" name="Rounded Rectangle 28"/>
          <p:cNvSpPr/>
          <p:nvPr/>
        </p:nvSpPr>
        <p:spPr>
          <a:xfrm>
            <a:off x="316943" y="5801079"/>
            <a:ext cx="8525257" cy="736744"/>
          </a:xfrm>
          <a:prstGeom prst="roundRect">
            <a:avLst/>
          </a:prstGeom>
          <a:solidFill>
            <a:schemeClr val="accent3">
              <a:lumMod val="50000"/>
            </a:schemeClr>
          </a:solidFill>
          <a:ln>
            <a:solidFill>
              <a:srgbClr val="AFBE24"/>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Whilst financial ratios are used in conjunction with a number of other financial analysis tools, Ekurhuleni and Buffalo City, have to a large extent, solid ratios in almost all instances, which will be attractive to potential investors  </a:t>
            </a:r>
          </a:p>
        </p:txBody>
      </p:sp>
      <p:sp>
        <p:nvSpPr>
          <p:cNvPr id="27" name="TextBox 26"/>
          <p:cNvSpPr txBox="1"/>
          <p:nvPr/>
        </p:nvSpPr>
        <p:spPr>
          <a:xfrm>
            <a:off x="50112" y="6537823"/>
            <a:ext cx="8515732" cy="276999"/>
          </a:xfrm>
          <a:prstGeom prst="rect">
            <a:avLst/>
          </a:prstGeom>
          <a:noFill/>
        </p:spPr>
        <p:txBody>
          <a:bodyPr wrap="square" rtlCol="0">
            <a:spAutoFit/>
          </a:bodyPr>
          <a:lstStyle/>
          <a:p>
            <a:pPr algn="just"/>
            <a:r>
              <a:rPr lang="en-ZA" sz="1200" dirty="0"/>
              <a:t>Source: </a:t>
            </a:r>
            <a:r>
              <a:rPr lang="en-ZA" sz="1200" i="1" dirty="0"/>
              <a:t>Schedule SA8, 2016/17 MTREF of each Metro </a:t>
            </a:r>
          </a:p>
        </p:txBody>
      </p:sp>
      <p:pic>
        <p:nvPicPr>
          <p:cNvPr id="6" name="Picture 5"/>
          <p:cNvPicPr>
            <a:picLocks noChangeAspect="1"/>
          </p:cNvPicPr>
          <p:nvPr/>
        </p:nvPicPr>
        <p:blipFill>
          <a:blip r:embed="rId3"/>
          <a:stretch>
            <a:fillRect/>
          </a:stretch>
        </p:blipFill>
        <p:spPr>
          <a:xfrm>
            <a:off x="3010333" y="1387478"/>
            <a:ext cx="5831867" cy="2001418"/>
          </a:xfrm>
          <a:prstGeom prst="rect">
            <a:avLst/>
          </a:prstGeom>
          <a:ln>
            <a:solidFill>
              <a:schemeClr val="accent6">
                <a:lumMod val="60000"/>
                <a:lumOff val="40000"/>
              </a:schemeClr>
            </a:solidFill>
          </a:ln>
          <a:scene3d>
            <a:camera prst="orthographicFront"/>
            <a:lightRig rig="threePt" dir="t"/>
          </a:scene3d>
          <a:sp3d>
            <a:bevelT w="114300" prst="artDeco"/>
          </a:sp3d>
        </p:spPr>
      </p:pic>
      <p:graphicFrame>
        <p:nvGraphicFramePr>
          <p:cNvPr id="22" name="Table 21"/>
          <p:cNvGraphicFramePr>
            <a:graphicFrameLocks noGrp="1"/>
          </p:cNvGraphicFramePr>
          <p:nvPr>
            <p:extLst>
              <p:ext uri="{D42A27DB-BD31-4B8C-83A1-F6EECF244321}">
                <p14:modId xmlns:p14="http://schemas.microsoft.com/office/powerpoint/2010/main" val="1154295508"/>
              </p:ext>
            </p:extLst>
          </p:nvPr>
        </p:nvGraphicFramePr>
        <p:xfrm>
          <a:off x="316943" y="3491275"/>
          <a:ext cx="8540400" cy="2223725"/>
        </p:xfrm>
        <a:graphic>
          <a:graphicData uri="http://schemas.openxmlformats.org/drawingml/2006/table">
            <a:tbl>
              <a:tblPr>
                <a:tableStyleId>{8A107856-5554-42FB-B03E-39F5DBC370BA}</a:tableStyleId>
              </a:tblPr>
              <a:tblGrid>
                <a:gridCol w="1984200">
                  <a:extLst>
                    <a:ext uri="{9D8B030D-6E8A-4147-A177-3AD203B41FA5}">
                      <a16:colId xmlns:a16="http://schemas.microsoft.com/office/drawing/2014/main" xmlns="" val="1657430925"/>
                    </a:ext>
                  </a:extLst>
                </a:gridCol>
                <a:gridCol w="838200">
                  <a:extLst>
                    <a:ext uri="{9D8B030D-6E8A-4147-A177-3AD203B41FA5}">
                      <a16:colId xmlns:a16="http://schemas.microsoft.com/office/drawing/2014/main" xmlns="" val="3817515994"/>
                    </a:ext>
                  </a:extLst>
                </a:gridCol>
                <a:gridCol w="800850">
                  <a:extLst>
                    <a:ext uri="{9D8B030D-6E8A-4147-A177-3AD203B41FA5}">
                      <a16:colId xmlns:a16="http://schemas.microsoft.com/office/drawing/2014/main" xmlns="" val="1827070510"/>
                    </a:ext>
                  </a:extLst>
                </a:gridCol>
                <a:gridCol w="819525">
                  <a:extLst>
                    <a:ext uri="{9D8B030D-6E8A-4147-A177-3AD203B41FA5}">
                      <a16:colId xmlns:a16="http://schemas.microsoft.com/office/drawing/2014/main" xmlns="" val="621333306"/>
                    </a:ext>
                  </a:extLst>
                </a:gridCol>
                <a:gridCol w="819525">
                  <a:extLst>
                    <a:ext uri="{9D8B030D-6E8A-4147-A177-3AD203B41FA5}">
                      <a16:colId xmlns:a16="http://schemas.microsoft.com/office/drawing/2014/main" xmlns="" val="1233543083"/>
                    </a:ext>
                  </a:extLst>
                </a:gridCol>
                <a:gridCol w="819525">
                  <a:extLst>
                    <a:ext uri="{9D8B030D-6E8A-4147-A177-3AD203B41FA5}">
                      <a16:colId xmlns:a16="http://schemas.microsoft.com/office/drawing/2014/main" xmlns="" val="4151636946"/>
                    </a:ext>
                  </a:extLst>
                </a:gridCol>
                <a:gridCol w="819525">
                  <a:extLst>
                    <a:ext uri="{9D8B030D-6E8A-4147-A177-3AD203B41FA5}">
                      <a16:colId xmlns:a16="http://schemas.microsoft.com/office/drawing/2014/main" xmlns="" val="952786054"/>
                    </a:ext>
                  </a:extLst>
                </a:gridCol>
                <a:gridCol w="874050">
                  <a:extLst>
                    <a:ext uri="{9D8B030D-6E8A-4147-A177-3AD203B41FA5}">
                      <a16:colId xmlns:a16="http://schemas.microsoft.com/office/drawing/2014/main" xmlns="" val="2005836382"/>
                    </a:ext>
                  </a:extLst>
                </a:gridCol>
                <a:gridCol w="765000">
                  <a:extLst>
                    <a:ext uri="{9D8B030D-6E8A-4147-A177-3AD203B41FA5}">
                      <a16:colId xmlns:a16="http://schemas.microsoft.com/office/drawing/2014/main" xmlns="" val="3717540793"/>
                    </a:ext>
                  </a:extLst>
                </a:gridCol>
              </a:tblGrid>
              <a:tr h="39944">
                <a:tc>
                  <a:txBody>
                    <a:bodyPr/>
                    <a:lstStyle/>
                    <a:p>
                      <a:pPr marL="0" algn="ctr" defTabSz="914400" rtl="0" eaLnBrk="1" fontAlgn="b" latinLnBrk="0" hangingPunct="1"/>
                      <a:r>
                        <a:rPr lang="en-ZA" sz="1600" b="1" u="none" strike="noStrike" kern="1200" dirty="0">
                          <a:effectLst/>
                        </a:rPr>
                        <a:t>Municipality</a:t>
                      </a:r>
                      <a:endParaRPr lang="en-ZA" sz="1600" b="1" u="none" strike="noStrike" kern="1200" dirty="0">
                        <a:solidFill>
                          <a:schemeClr val="dk1"/>
                        </a:solidFill>
                        <a:effectLst/>
                        <a:latin typeface="+mn-lt"/>
                        <a:ea typeface="+mn-ea"/>
                        <a:cs typeface="+mn-cs"/>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MAN</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i="0" u="none" strike="noStrike" dirty="0">
                          <a:solidFill>
                            <a:schemeClr val="dk1"/>
                          </a:solidFill>
                          <a:effectLst/>
                          <a:latin typeface="+mn-lt"/>
                        </a:rPr>
                        <a:t>TSH</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CPT</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NMB</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i="0" u="none" strike="noStrike" dirty="0">
                          <a:solidFill>
                            <a:schemeClr val="dk1"/>
                          </a:solidFill>
                          <a:effectLst/>
                          <a:latin typeface="+mn-lt"/>
                        </a:rPr>
                        <a:t>ETK</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BCM</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EKU</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COJ</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extLst>
                  <a:ext uri="{0D108BD9-81ED-4DB2-BD59-A6C34878D82A}">
                    <a16:rowId xmlns:a16="http://schemas.microsoft.com/office/drawing/2014/main" xmlns="" val="3753848894"/>
                  </a:ext>
                </a:extLst>
              </a:tr>
              <a:tr h="39251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1200" b="1" u="none" strike="noStrike" kern="1200" dirty="0">
                          <a:effectLst/>
                        </a:rPr>
                        <a:t>Gearing</a:t>
                      </a:r>
                    </a:p>
                    <a:p>
                      <a:pPr marL="0" marR="0" lvl="0" indent="0" algn="l" defTabSz="914400" rtl="0" eaLnBrk="1" fontAlgn="b" latinLnBrk="0" hangingPunct="1">
                        <a:lnSpc>
                          <a:spcPct val="100000"/>
                        </a:lnSpc>
                        <a:spcBef>
                          <a:spcPts val="0"/>
                        </a:spcBef>
                        <a:spcAft>
                          <a:spcPts val="0"/>
                        </a:spcAft>
                        <a:buClrTx/>
                        <a:buSzTx/>
                        <a:buFontTx/>
                        <a:buNone/>
                        <a:tabLst/>
                        <a:defRPr/>
                      </a:pPr>
                      <a:r>
                        <a:rPr lang="en-ZA" sz="1000" u="none" strike="noStrike" kern="1200" dirty="0">
                          <a:effectLst/>
                        </a:rPr>
                        <a:t>Long Term Borrowing/ </a:t>
                      </a:r>
                    </a:p>
                    <a:p>
                      <a:pPr marL="0" marR="0" lvl="0" indent="0" algn="l" defTabSz="914400" rtl="0" eaLnBrk="1" fontAlgn="b" latinLnBrk="0" hangingPunct="1">
                        <a:lnSpc>
                          <a:spcPct val="100000"/>
                        </a:lnSpc>
                        <a:spcBef>
                          <a:spcPts val="0"/>
                        </a:spcBef>
                        <a:spcAft>
                          <a:spcPts val="0"/>
                        </a:spcAft>
                        <a:buClrTx/>
                        <a:buSzTx/>
                        <a:buFontTx/>
                        <a:buNone/>
                        <a:tabLst/>
                        <a:defRPr/>
                      </a:pPr>
                      <a:r>
                        <a:rPr lang="en-ZA" sz="1000" u="none" strike="noStrike" kern="1200" dirty="0">
                          <a:effectLst/>
                        </a:rPr>
                        <a:t>Funds &amp; Reserves</a:t>
                      </a:r>
                      <a:endParaRPr lang="en-ZA" sz="10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r>
                        <a:rPr lang="en-ZA" sz="1200" u="none" strike="noStrike" kern="1200" dirty="0">
                          <a:effectLst/>
                        </a:rPr>
                        <a:t>108.4%</a:t>
                      </a:r>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r>
                        <a:rPr lang="en-ZA" sz="1200" u="none" strike="noStrike" kern="1200" dirty="0">
                          <a:effectLst/>
                        </a:rPr>
                        <a:t>4412.5%</a:t>
                      </a:r>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r>
                        <a:rPr lang="en-ZA" sz="1200" u="none" strike="noStrike" kern="1200" dirty="0">
                          <a:effectLst/>
                        </a:rPr>
                        <a:t>437.2%</a:t>
                      </a:r>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r>
                        <a:rPr lang="en-ZA" sz="1200" i="1" u="none" strike="noStrike" kern="1200" dirty="0">
                          <a:solidFill>
                            <a:srgbClr val="FF0000"/>
                          </a:solidFill>
                          <a:effectLst/>
                        </a:rPr>
                        <a:t>?</a:t>
                      </a:r>
                      <a:endParaRPr lang="en-ZA" sz="1200" b="0" i="1" u="none" strike="noStrike" kern="1200" dirty="0">
                        <a:solidFill>
                          <a:srgbClr val="FF0000"/>
                        </a:solidFill>
                        <a:effectLst/>
                        <a:latin typeface="+mn-lt"/>
                        <a:ea typeface="+mn-ea"/>
                        <a:cs typeface="+mn-cs"/>
                      </a:endParaRPr>
                    </a:p>
                  </a:txBody>
                  <a:tcPr marL="5833" marR="5833" marT="5833" marB="0" anchor="ctr"/>
                </a:tc>
                <a:tc>
                  <a:txBody>
                    <a:bodyPr/>
                    <a:lstStyle/>
                    <a:p>
                      <a:pPr marL="0" algn="ctr" defTabSz="914400" rtl="0" eaLnBrk="1" fontAlgn="b" latinLnBrk="0" hangingPunct="1"/>
                      <a:r>
                        <a:rPr lang="en-ZA" sz="1200" b="0" u="none" strike="noStrike" kern="1200" dirty="0">
                          <a:solidFill>
                            <a:schemeClr val="dk1"/>
                          </a:solidFill>
                          <a:effectLst/>
                          <a:latin typeface="+mn-lt"/>
                          <a:ea typeface="+mn-ea"/>
                          <a:cs typeface="+mn-cs"/>
                        </a:rPr>
                        <a:t>75.3%</a:t>
                      </a:r>
                    </a:p>
                  </a:txBody>
                  <a:tcPr marL="5833" marR="5833" marT="5833" marB="0" anchor="ctr"/>
                </a:tc>
                <a:tc>
                  <a:txBody>
                    <a:bodyPr/>
                    <a:lstStyle/>
                    <a:p>
                      <a:pPr marL="0" algn="ctr" defTabSz="914400" rtl="0" eaLnBrk="1" fontAlgn="b" latinLnBrk="0" hangingPunct="1"/>
                      <a:r>
                        <a:rPr lang="en-ZA" sz="1200" b="0" u="none" strike="noStrike" kern="1200" dirty="0">
                          <a:solidFill>
                            <a:schemeClr val="dk1"/>
                          </a:solidFill>
                          <a:effectLst/>
                          <a:latin typeface="+mn-lt"/>
                          <a:ea typeface="+mn-ea"/>
                          <a:cs typeface="+mn-cs"/>
                        </a:rPr>
                        <a:t>14.8%</a:t>
                      </a:r>
                    </a:p>
                  </a:txBody>
                  <a:tcPr marL="5833" marR="5833" marT="5833" marB="0" anchor="ctr"/>
                </a:tc>
                <a:tc>
                  <a:txBody>
                    <a:bodyPr/>
                    <a:lstStyle/>
                    <a:p>
                      <a:pPr marL="0" algn="ctr" defTabSz="914400" rtl="0" eaLnBrk="1" fontAlgn="b" latinLnBrk="0" hangingPunct="1"/>
                      <a:r>
                        <a:rPr lang="en-ZA" sz="1200" b="0" u="none" strike="noStrike" kern="1200" dirty="0">
                          <a:solidFill>
                            <a:schemeClr val="dk1"/>
                          </a:solidFill>
                          <a:effectLst/>
                          <a:latin typeface="+mn-lt"/>
                          <a:ea typeface="+mn-ea"/>
                          <a:cs typeface="+mn-cs"/>
                        </a:rPr>
                        <a:t>550.6%</a:t>
                      </a:r>
                    </a:p>
                  </a:txBody>
                  <a:tcPr marL="5833" marR="5833" marT="5833" marB="0" anchor="ctr"/>
                </a:tc>
                <a:tc>
                  <a:txBody>
                    <a:bodyPr/>
                    <a:lstStyle/>
                    <a:p>
                      <a:pPr marL="0" algn="ctr" defTabSz="914400" rtl="0" eaLnBrk="1" fontAlgn="b" latinLnBrk="0" hangingPunct="1"/>
                      <a:r>
                        <a:rPr lang="en-ZA" sz="1200" b="0" i="1" u="none" strike="noStrike" kern="1200" dirty="0">
                          <a:solidFill>
                            <a:srgbClr val="FF0000"/>
                          </a:solidFill>
                          <a:effectLst/>
                          <a:latin typeface="+mn-lt"/>
                          <a:ea typeface="+mn-ea"/>
                          <a:cs typeface="+mn-cs"/>
                        </a:rPr>
                        <a:t>?</a:t>
                      </a:r>
                    </a:p>
                  </a:txBody>
                  <a:tcPr marL="5833" marR="5833" marT="5833" marB="0" anchor="ctr"/>
                </a:tc>
                <a:extLst>
                  <a:ext uri="{0D108BD9-81ED-4DB2-BD59-A6C34878D82A}">
                    <a16:rowId xmlns:a16="http://schemas.microsoft.com/office/drawing/2014/main" xmlns="" val="2936070554"/>
                  </a:ext>
                </a:extLst>
              </a:tr>
              <a:tr h="28462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1200" b="1" u="none" strike="noStrike" kern="1200" dirty="0">
                          <a:solidFill>
                            <a:schemeClr val="dk1"/>
                          </a:solidFill>
                          <a:effectLst/>
                          <a:latin typeface="+mn-lt"/>
                          <a:ea typeface="+mn-ea"/>
                          <a:cs typeface="+mn-cs"/>
                        </a:rPr>
                        <a:t>Liquidity ratio</a:t>
                      </a:r>
                    </a:p>
                    <a:p>
                      <a:pPr marL="0" marR="0" lvl="0" indent="0" algn="l" defTabSz="914400" rtl="0" eaLnBrk="1" fontAlgn="b" latinLnBrk="0" hangingPunct="1">
                        <a:lnSpc>
                          <a:spcPct val="100000"/>
                        </a:lnSpc>
                        <a:spcBef>
                          <a:spcPts val="0"/>
                        </a:spcBef>
                        <a:spcAft>
                          <a:spcPts val="0"/>
                        </a:spcAft>
                        <a:buClrTx/>
                        <a:buSzTx/>
                        <a:buFontTx/>
                        <a:buNone/>
                        <a:tabLst/>
                        <a:defRPr/>
                      </a:pPr>
                      <a:r>
                        <a:rPr lang="en-ZA" sz="1000" u="none" strike="noStrike" kern="1200" dirty="0">
                          <a:effectLst/>
                        </a:rPr>
                        <a:t>Monetary Assets/Current Liabilities</a:t>
                      </a:r>
                      <a:endParaRPr lang="en-ZA" sz="10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r>
                        <a:rPr lang="en-ZA" sz="1200" u="none" strike="noStrike" kern="1200" dirty="0">
                          <a:effectLst/>
                        </a:rPr>
                        <a:t>.3</a:t>
                      </a:r>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r>
                        <a:rPr lang="en-ZA" sz="1200" u="none" strike="noStrike" kern="1200" dirty="0">
                          <a:effectLst/>
                        </a:rPr>
                        <a:t> .5</a:t>
                      </a:r>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r>
                        <a:rPr lang="en-ZA" sz="1200" u="none" strike="noStrike" kern="1200" dirty="0">
                          <a:effectLst/>
                        </a:rPr>
                        <a:t> .3</a:t>
                      </a:r>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r>
                        <a:rPr lang="en-ZA" sz="1200" u="none" strike="noStrike" kern="1200" dirty="0">
                          <a:solidFill>
                            <a:schemeClr val="dk1"/>
                          </a:solidFill>
                          <a:effectLst/>
                          <a:latin typeface="+mn-lt"/>
                          <a:ea typeface="+mn-ea"/>
                          <a:cs typeface="+mn-cs"/>
                        </a:rPr>
                        <a:t>.3 </a:t>
                      </a:r>
                    </a:p>
                  </a:txBody>
                  <a:tcPr marL="5833" marR="5833" marT="5833" marB="0" anchor="ctr"/>
                </a:tc>
                <a:tc>
                  <a:txBody>
                    <a:bodyPr/>
                    <a:lstStyle/>
                    <a:p>
                      <a:pPr marL="0" algn="ctr" defTabSz="914400" rtl="0" eaLnBrk="1" fontAlgn="b" latinLnBrk="0" hangingPunct="1"/>
                      <a:r>
                        <a:rPr lang="en-ZA" sz="1200" u="none" strike="noStrike" kern="1200" dirty="0">
                          <a:effectLst/>
                        </a:rPr>
                        <a:t> .7</a:t>
                      </a:r>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r>
                        <a:rPr lang="en-ZA" sz="1200" u="none" strike="noStrike" kern="1200" dirty="0">
                          <a:effectLst/>
                        </a:rPr>
                        <a:t> 2.7</a:t>
                      </a:r>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r>
                        <a:rPr lang="en-ZA" sz="1200" u="none" strike="noStrike" kern="1200" dirty="0">
                          <a:effectLst/>
                        </a:rPr>
                        <a:t> 1.5</a:t>
                      </a:r>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r>
                        <a:rPr lang="en-ZA" sz="1200" u="none" strike="noStrike" kern="1200" dirty="0">
                          <a:effectLst/>
                        </a:rPr>
                        <a:t>.2 </a:t>
                      </a:r>
                      <a:endParaRPr lang="en-ZA" sz="1200" b="0" u="none" strike="noStrike" kern="1200" dirty="0">
                        <a:solidFill>
                          <a:schemeClr val="dk1"/>
                        </a:solidFill>
                        <a:effectLst/>
                        <a:latin typeface="+mn-lt"/>
                        <a:ea typeface="+mn-ea"/>
                        <a:cs typeface="+mn-cs"/>
                      </a:endParaRPr>
                    </a:p>
                  </a:txBody>
                  <a:tcPr marL="5833" marR="5833" marT="5833" marB="0" anchor="ctr"/>
                </a:tc>
                <a:extLst>
                  <a:ext uri="{0D108BD9-81ED-4DB2-BD59-A6C34878D82A}">
                    <a16:rowId xmlns:a16="http://schemas.microsoft.com/office/drawing/2014/main" xmlns="" val="1699132506"/>
                  </a:ext>
                </a:extLst>
              </a:tr>
              <a:tr h="50039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1200" b="1" u="none" strike="noStrike" kern="1200" dirty="0">
                          <a:solidFill>
                            <a:schemeClr val="dk1"/>
                          </a:solidFill>
                          <a:effectLst/>
                          <a:latin typeface="+mn-lt"/>
                          <a:ea typeface="+mn-ea"/>
                          <a:cs typeface="+mn-cs"/>
                        </a:rPr>
                        <a:t>Debt coverage</a:t>
                      </a:r>
                    </a:p>
                    <a:p>
                      <a:pPr marL="0" marR="0" lvl="0" indent="0" algn="l" defTabSz="914400" rtl="0" eaLnBrk="1" fontAlgn="b" latinLnBrk="0" hangingPunct="1">
                        <a:lnSpc>
                          <a:spcPct val="100000"/>
                        </a:lnSpc>
                        <a:spcBef>
                          <a:spcPts val="0"/>
                        </a:spcBef>
                        <a:spcAft>
                          <a:spcPts val="0"/>
                        </a:spcAft>
                        <a:buClrTx/>
                        <a:buSzTx/>
                        <a:buFontTx/>
                        <a:buNone/>
                        <a:tabLst/>
                        <a:defRPr/>
                      </a:pPr>
                      <a:r>
                        <a:rPr lang="en-ZA" sz="1000" u="none" strike="noStrike" kern="1200" dirty="0">
                          <a:effectLst/>
                        </a:rPr>
                        <a:t>(Total Operating Revenue -  Operating Grants)/ Debt service payments due within financial year</a:t>
                      </a:r>
                      <a:endParaRPr lang="en-ZA" sz="10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r>
                        <a:rPr lang="en-ZA" sz="1200" u="none" strike="noStrike" kern="1200" dirty="0">
                          <a:effectLst/>
                        </a:rPr>
                        <a:t>16.3</a:t>
                      </a:r>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r>
                        <a:rPr lang="en-ZA" sz="1200" u="none" strike="noStrike" kern="1200" dirty="0">
                          <a:effectLst/>
                        </a:rPr>
                        <a:t> 27.5</a:t>
                      </a:r>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r>
                        <a:rPr lang="en-ZA" sz="1200" u="none" strike="noStrike" kern="1200" dirty="0">
                          <a:effectLst/>
                        </a:rPr>
                        <a:t> 28.4</a:t>
                      </a:r>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r>
                        <a:rPr lang="en-ZA" sz="1200" i="1" u="none" strike="noStrike" kern="1200" dirty="0">
                          <a:solidFill>
                            <a:srgbClr val="FF0000"/>
                          </a:solidFill>
                          <a:effectLst/>
                        </a:rPr>
                        <a:t> ?</a:t>
                      </a:r>
                      <a:endParaRPr lang="en-ZA" sz="1200" b="0" i="1" u="none" strike="noStrike" kern="1200" dirty="0">
                        <a:solidFill>
                          <a:srgbClr val="FF0000"/>
                        </a:solidFill>
                        <a:effectLst/>
                        <a:latin typeface="+mn-lt"/>
                        <a:ea typeface="+mn-ea"/>
                        <a:cs typeface="+mn-cs"/>
                      </a:endParaRPr>
                    </a:p>
                  </a:txBody>
                  <a:tcPr marL="5833" marR="5833" marT="5833" marB="0" anchor="ctr"/>
                </a:tc>
                <a:tc>
                  <a:txBody>
                    <a:bodyPr/>
                    <a:lstStyle/>
                    <a:p>
                      <a:pPr marL="0" algn="ctr" defTabSz="914400" rtl="0" eaLnBrk="1" fontAlgn="b" latinLnBrk="0" hangingPunct="1"/>
                      <a:r>
                        <a:rPr lang="en-ZA" sz="1200" u="none" strike="noStrike" kern="1200" dirty="0">
                          <a:effectLst/>
                        </a:rPr>
                        <a:t>14.5 </a:t>
                      </a:r>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r>
                        <a:rPr lang="en-ZA" sz="1200" u="none" strike="noStrike" kern="1200" dirty="0">
                          <a:effectLst/>
                        </a:rPr>
                        <a:t> 19</a:t>
                      </a:r>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r>
                        <a:rPr lang="en-ZA" sz="1200" u="none" strike="noStrike" kern="1200" dirty="0">
                          <a:effectLst/>
                        </a:rPr>
                        <a:t> 28.6</a:t>
                      </a:r>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r>
                        <a:rPr lang="en-ZA" sz="1200" u="none" strike="noStrike" kern="1200" dirty="0">
                          <a:effectLst/>
                        </a:rPr>
                        <a:t>10.5 </a:t>
                      </a:r>
                      <a:endParaRPr lang="en-ZA" sz="1200" b="0" u="none" strike="noStrike" kern="1200" dirty="0">
                        <a:solidFill>
                          <a:schemeClr val="dk1"/>
                        </a:solidFill>
                        <a:effectLst/>
                        <a:latin typeface="+mn-lt"/>
                        <a:ea typeface="+mn-ea"/>
                        <a:cs typeface="+mn-cs"/>
                      </a:endParaRPr>
                    </a:p>
                  </a:txBody>
                  <a:tcPr marL="5833" marR="5833" marT="5833" marB="0" anchor="ctr"/>
                </a:tc>
                <a:extLst>
                  <a:ext uri="{0D108BD9-81ED-4DB2-BD59-A6C34878D82A}">
                    <a16:rowId xmlns:a16="http://schemas.microsoft.com/office/drawing/2014/main" xmlns="" val="1786656862"/>
                  </a:ext>
                </a:extLst>
              </a:tr>
              <a:tr h="39251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1200" b="1" u="none" strike="noStrike" kern="1200" dirty="0">
                          <a:solidFill>
                            <a:schemeClr val="dk1"/>
                          </a:solidFill>
                          <a:effectLst/>
                          <a:latin typeface="+mn-lt"/>
                          <a:ea typeface="+mn-ea"/>
                          <a:cs typeface="+mn-cs"/>
                        </a:rPr>
                        <a:t>Cost coverage</a:t>
                      </a:r>
                    </a:p>
                    <a:p>
                      <a:pPr marL="0" marR="0" lvl="0" indent="0" algn="l" defTabSz="914400" rtl="0" eaLnBrk="1" fontAlgn="b" latinLnBrk="0" hangingPunct="1">
                        <a:lnSpc>
                          <a:spcPct val="100000"/>
                        </a:lnSpc>
                        <a:spcBef>
                          <a:spcPts val="0"/>
                        </a:spcBef>
                        <a:spcAft>
                          <a:spcPts val="0"/>
                        </a:spcAft>
                        <a:buClrTx/>
                        <a:buSzTx/>
                        <a:buFontTx/>
                        <a:buNone/>
                        <a:tabLst/>
                        <a:defRPr/>
                      </a:pPr>
                      <a:r>
                        <a:rPr lang="en-ZA" sz="1000" u="none" strike="noStrike" kern="1200" dirty="0">
                          <a:effectLst/>
                        </a:rPr>
                        <a:t>(Available cash + Investments) / monthly fixed operational expenses</a:t>
                      </a:r>
                      <a:endParaRPr lang="en-ZA" sz="10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r>
                        <a:rPr lang="en-ZA" sz="1200" u="none" strike="noStrike" kern="1200" dirty="0">
                          <a:effectLst/>
                        </a:rPr>
                        <a:t>1.8</a:t>
                      </a:r>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r>
                        <a:rPr lang="en-ZA" sz="1200" u="none" strike="noStrike" kern="1200" dirty="0">
                          <a:effectLst/>
                        </a:rPr>
                        <a:t> 1.5</a:t>
                      </a:r>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r>
                        <a:rPr lang="en-ZA" sz="1200" u="none" strike="noStrike" kern="1200" dirty="0">
                          <a:effectLst/>
                        </a:rPr>
                        <a:t> .4</a:t>
                      </a:r>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r>
                        <a:rPr lang="en-ZA" sz="1200" i="1" u="none" strike="noStrike" kern="1200" dirty="0">
                          <a:solidFill>
                            <a:srgbClr val="FF0000"/>
                          </a:solidFill>
                          <a:effectLst/>
                        </a:rPr>
                        <a:t> ?</a:t>
                      </a:r>
                      <a:endParaRPr lang="en-ZA" sz="1200" b="0" i="1" u="none" strike="noStrike" kern="1200" dirty="0">
                        <a:solidFill>
                          <a:srgbClr val="FF0000"/>
                        </a:solidFill>
                        <a:effectLst/>
                        <a:latin typeface="+mn-lt"/>
                        <a:ea typeface="+mn-ea"/>
                        <a:cs typeface="+mn-cs"/>
                      </a:endParaRPr>
                    </a:p>
                  </a:txBody>
                  <a:tcPr marL="5833" marR="5833" marT="5833" marB="0" anchor="ctr"/>
                </a:tc>
                <a:tc>
                  <a:txBody>
                    <a:bodyPr/>
                    <a:lstStyle/>
                    <a:p>
                      <a:pPr marL="0" algn="ctr" defTabSz="914400" rtl="0" eaLnBrk="1" fontAlgn="b" latinLnBrk="0" hangingPunct="1"/>
                      <a:r>
                        <a:rPr lang="en-ZA" sz="1200" u="none" strike="noStrike" kern="1200" dirty="0">
                          <a:effectLst/>
                        </a:rPr>
                        <a:t> 2.5</a:t>
                      </a:r>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r>
                        <a:rPr lang="en-ZA" sz="1200" u="none" strike="noStrike" kern="1200" dirty="0">
                          <a:effectLst/>
                        </a:rPr>
                        <a:t> 7.5</a:t>
                      </a:r>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r>
                        <a:rPr lang="en-ZA" sz="1200" u="none" strike="noStrike" kern="1200" dirty="0">
                          <a:effectLst/>
                        </a:rPr>
                        <a:t> 4.3</a:t>
                      </a:r>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r>
                        <a:rPr lang="en-ZA" sz="1200" u="none" strike="noStrike" kern="1200" dirty="0">
                          <a:effectLst/>
                        </a:rPr>
                        <a:t> 1.1</a:t>
                      </a:r>
                      <a:endParaRPr lang="en-ZA" sz="1200" b="0" u="none" strike="noStrike" kern="1200" dirty="0">
                        <a:solidFill>
                          <a:schemeClr val="dk1"/>
                        </a:solidFill>
                        <a:effectLst/>
                        <a:latin typeface="+mn-lt"/>
                        <a:ea typeface="+mn-ea"/>
                        <a:cs typeface="+mn-cs"/>
                      </a:endParaRPr>
                    </a:p>
                  </a:txBody>
                  <a:tcPr marL="5833" marR="5833" marT="5833" marB="0" anchor="ctr"/>
                </a:tc>
                <a:extLst>
                  <a:ext uri="{0D108BD9-81ED-4DB2-BD59-A6C34878D82A}">
                    <a16:rowId xmlns:a16="http://schemas.microsoft.com/office/drawing/2014/main" xmlns="" val="2903908964"/>
                  </a:ext>
                </a:extLst>
              </a:tr>
            </a:tbl>
          </a:graphicData>
        </a:graphic>
      </p:graphicFrame>
    </p:spTree>
    <p:extLst>
      <p:ext uri="{BB962C8B-B14F-4D97-AF65-F5344CB8AC3E}">
        <p14:creationId xmlns:p14="http://schemas.microsoft.com/office/powerpoint/2010/main" val="201998214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solidFill>
                  <a:schemeClr val="bg1"/>
                </a:solidFill>
              </a:rPr>
              <a:t>Background</a:t>
            </a:r>
          </a:p>
        </p:txBody>
      </p:sp>
    </p:spTree>
    <p:extLst>
      <p:ext uri="{BB962C8B-B14F-4D97-AF65-F5344CB8AC3E}">
        <p14:creationId xmlns:p14="http://schemas.microsoft.com/office/powerpoint/2010/main" val="209340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52400" y="381000"/>
            <a:ext cx="8839200" cy="469492"/>
          </a:xfrm>
        </p:spPr>
        <p:txBody>
          <a:bodyPr/>
          <a:lstStyle/>
          <a:p>
            <a:r>
              <a:rPr lang="en-ZA" sz="2800" dirty="0">
                <a:solidFill>
                  <a:schemeClr val="accent2"/>
                </a:solidFill>
              </a:rPr>
              <a:t>Evaluation of Metro Financial Status and Borrowing Capacity</a:t>
            </a:r>
            <a:endParaRPr lang="en-US" sz="2800" dirty="0">
              <a:solidFill>
                <a:schemeClr val="accent2"/>
              </a:solidFill>
            </a:endParaRPr>
          </a:p>
        </p:txBody>
      </p:sp>
      <p:sp>
        <p:nvSpPr>
          <p:cNvPr id="2" name="Rounded Rectangle 1"/>
          <p:cNvSpPr/>
          <p:nvPr/>
        </p:nvSpPr>
        <p:spPr>
          <a:xfrm>
            <a:off x="316943" y="914400"/>
            <a:ext cx="8525257" cy="381000"/>
          </a:xfrm>
          <a:prstGeom prst="roundRect">
            <a:avLst/>
          </a:prstGeom>
          <a:solidFill>
            <a:srgbClr val="00B050"/>
          </a:solidFill>
          <a:ln>
            <a:solidFill>
              <a:srgbClr val="00B05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effectLst>
                  <a:outerShdw blurRad="38100" dist="38100" dir="2700000" algn="tl">
                    <a:srgbClr val="000000">
                      <a:alpha val="43137"/>
                    </a:srgbClr>
                  </a:outerShdw>
                </a:effectLst>
              </a:rPr>
              <a:t>Recommendations: Financial ratios</a:t>
            </a:r>
          </a:p>
        </p:txBody>
      </p:sp>
      <p:sp>
        <p:nvSpPr>
          <p:cNvPr id="34" name="Rounded Rectangle 33"/>
          <p:cNvSpPr/>
          <p:nvPr/>
        </p:nvSpPr>
        <p:spPr>
          <a:xfrm>
            <a:off x="291324" y="1501327"/>
            <a:ext cx="8525257" cy="708474"/>
          </a:xfrm>
          <a:prstGeom prst="roundRect">
            <a:avLst/>
          </a:prstGeom>
          <a:scene3d>
            <a:camera prst="orthographicFront"/>
            <a:lightRig rig="threePt" dir="t"/>
          </a:scene3d>
          <a:sp3d>
            <a:bevelT w="101600" prst="riblet"/>
          </a:sp3d>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rtlCol="0" anchor="ctr"/>
          <a:lstStyle/>
          <a:p>
            <a:pPr marL="285750" indent="-285750" algn="ctr">
              <a:buFont typeface="Arial" panose="020B0604020202020204" pitchFamily="34" charset="0"/>
              <a:buChar char="•"/>
            </a:pPr>
            <a:r>
              <a:rPr lang="en-ZA" sz="1600" b="1" dirty="0">
                <a:solidFill>
                  <a:schemeClr val="bg1"/>
                </a:solidFill>
              </a:rPr>
              <a:t>The relevance, use and accuracy of the ratios reflected in schedule SA8 should be reviewed and revised as necessary. </a:t>
            </a:r>
            <a:endParaRPr lang="en-ZA" b="1" dirty="0">
              <a:solidFill>
                <a:schemeClr val="bg1"/>
              </a:solidFill>
            </a:endParaRPr>
          </a:p>
        </p:txBody>
      </p:sp>
      <p:sp>
        <p:nvSpPr>
          <p:cNvPr id="35" name="Rounded Rectangle 34"/>
          <p:cNvSpPr/>
          <p:nvPr/>
        </p:nvSpPr>
        <p:spPr>
          <a:xfrm>
            <a:off x="316943" y="2310323"/>
            <a:ext cx="8525257" cy="737677"/>
          </a:xfrm>
          <a:prstGeom prst="roundRect">
            <a:avLst/>
          </a:prstGeom>
          <a:scene3d>
            <a:camera prst="orthographicFront"/>
            <a:lightRig rig="threePt" dir="t"/>
          </a:scene3d>
          <a:sp3d>
            <a:bevelT w="101600" prst="riblet"/>
          </a:sp3d>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rtlCol="0" anchor="ctr"/>
          <a:lstStyle/>
          <a:p>
            <a:pPr marL="285750" indent="-285750" algn="ctr">
              <a:buFont typeface="Arial" panose="020B0604020202020204" pitchFamily="34" charset="0"/>
              <a:buChar char="•"/>
            </a:pPr>
            <a:r>
              <a:rPr lang="en-ZA" sz="1600" b="1" dirty="0">
                <a:solidFill>
                  <a:schemeClr val="bg1"/>
                </a:solidFill>
              </a:rPr>
              <a:t>The revised Schedule SA8, including relevant financial ratios, should be incorporated into the BEPP for ease of reference</a:t>
            </a:r>
          </a:p>
        </p:txBody>
      </p:sp>
      <p:sp>
        <p:nvSpPr>
          <p:cNvPr id="36" name="Rounded Rectangle 35"/>
          <p:cNvSpPr/>
          <p:nvPr/>
        </p:nvSpPr>
        <p:spPr>
          <a:xfrm>
            <a:off x="335993" y="4507831"/>
            <a:ext cx="8525257" cy="1207169"/>
          </a:xfrm>
          <a:prstGeom prst="roundRect">
            <a:avLst/>
          </a:prstGeom>
          <a:scene3d>
            <a:camera prst="orthographicFront"/>
            <a:lightRig rig="threePt" dir="t"/>
          </a:scene3d>
          <a:sp3d>
            <a:bevelT w="101600" prst="riblet"/>
          </a:sp3d>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rtlCol="0" anchor="ctr"/>
          <a:lstStyle/>
          <a:p>
            <a:pPr marL="285750" indent="-285750" algn="ctr">
              <a:buFont typeface="Arial" panose="020B0604020202020204" pitchFamily="34" charset="0"/>
              <a:buChar char="•"/>
            </a:pPr>
            <a:r>
              <a:rPr lang="en-ZA" sz="1600" b="1" dirty="0">
                <a:solidFill>
                  <a:schemeClr val="bg1"/>
                </a:solidFill>
              </a:rPr>
              <a:t>The cause of suboptimal financial ratios must be investigated in detail and short and long-term financial strategies must be developed with the objective of improving financial efficiency and effectiveness which will promote investor confidence in investing in catalytic capital infrastructure programmes and projects attractive to investors.</a:t>
            </a:r>
          </a:p>
        </p:txBody>
      </p:sp>
      <p:sp>
        <p:nvSpPr>
          <p:cNvPr id="8" name="Rounded Rectangle 7"/>
          <p:cNvSpPr/>
          <p:nvPr/>
        </p:nvSpPr>
        <p:spPr>
          <a:xfrm>
            <a:off x="335993" y="3148522"/>
            <a:ext cx="8525257" cy="1194878"/>
          </a:xfrm>
          <a:prstGeom prst="roundRect">
            <a:avLst/>
          </a:prstGeom>
          <a:scene3d>
            <a:camera prst="orthographicFront"/>
            <a:lightRig rig="threePt" dir="t"/>
          </a:scene3d>
          <a:sp3d>
            <a:bevelT w="101600" prst="riblet"/>
          </a:sp3d>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rtlCol="0" anchor="ctr"/>
          <a:lstStyle/>
          <a:p>
            <a:pPr marL="285750" indent="-285750" algn="ctr">
              <a:buFont typeface="Arial" panose="020B0604020202020204" pitchFamily="34" charset="0"/>
              <a:buChar char="•"/>
            </a:pPr>
            <a:r>
              <a:rPr lang="en-ZA" sz="1600" b="1" dirty="0">
                <a:solidFill>
                  <a:schemeClr val="bg1"/>
                </a:solidFill>
              </a:rPr>
              <a:t>Metros must investigate the gearing ratio calculation, which </a:t>
            </a:r>
            <a:r>
              <a:rPr lang="en-ZA" sz="1600" b="1" dirty="0"/>
              <a:t>reflects the amount of existing equity that would be required to pay off all outstanding debts.</a:t>
            </a:r>
          </a:p>
          <a:p>
            <a:pPr marL="285750" indent="-285750" algn="ctr">
              <a:buFont typeface="Arial" panose="020B0604020202020204" pitchFamily="34" charset="0"/>
              <a:buChar char="•"/>
            </a:pPr>
            <a:r>
              <a:rPr lang="en-ZA" sz="1400" b="1" i="1" dirty="0">
                <a:solidFill>
                  <a:srgbClr val="C00000"/>
                </a:solidFill>
              </a:rPr>
              <a:t>Metro documents reflect very high gearing ratios, and entities with ratios upward of 50% for example, represent a greater risk, because even a brief period of a sudden increase in interest rates could mean significant cash flow constraints and potential loan default.</a:t>
            </a:r>
          </a:p>
        </p:txBody>
      </p:sp>
    </p:spTree>
    <p:extLst>
      <p:ext uri="{BB962C8B-B14F-4D97-AF65-F5344CB8AC3E}">
        <p14:creationId xmlns:p14="http://schemas.microsoft.com/office/powerpoint/2010/main" val="125451898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916374" y="1524000"/>
            <a:ext cx="5925826" cy="2895600"/>
          </a:xfrm>
          <a:prstGeom prst="roundRect">
            <a:avLst/>
          </a:prstGeom>
          <a:solidFill>
            <a:schemeClr val="accent6">
              <a:lumMod val="40000"/>
              <a:lumOff val="60000"/>
            </a:schemeClr>
          </a:solidFill>
          <a:ln>
            <a:solidFill>
              <a:schemeClr val="accent6">
                <a:lumMod val="60000"/>
                <a:lumOff val="4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Title 16"/>
          <p:cNvSpPr>
            <a:spLocks noGrp="1"/>
          </p:cNvSpPr>
          <p:nvPr>
            <p:ph type="title"/>
          </p:nvPr>
        </p:nvSpPr>
        <p:spPr>
          <a:xfrm>
            <a:off x="152400" y="381000"/>
            <a:ext cx="8839200" cy="469492"/>
          </a:xfrm>
        </p:spPr>
        <p:txBody>
          <a:bodyPr/>
          <a:lstStyle/>
          <a:p>
            <a:r>
              <a:rPr lang="en-ZA" sz="2800" dirty="0">
                <a:solidFill>
                  <a:schemeClr val="accent2"/>
                </a:solidFill>
              </a:rPr>
              <a:t>Evaluation of Metro Financial Status and Borrowing Capacity</a:t>
            </a:r>
            <a:endParaRPr lang="en-US" sz="2800" dirty="0">
              <a:solidFill>
                <a:schemeClr val="accent2"/>
              </a:solidFill>
            </a:endParaRPr>
          </a:p>
        </p:txBody>
      </p:sp>
      <p:sp>
        <p:nvSpPr>
          <p:cNvPr id="20" name="Rounded Rectangle 19"/>
          <p:cNvSpPr/>
          <p:nvPr/>
        </p:nvSpPr>
        <p:spPr>
          <a:xfrm>
            <a:off x="301801" y="1425161"/>
            <a:ext cx="2517600" cy="2994439"/>
          </a:xfrm>
          <a:prstGeom prst="roundRect">
            <a:avLst/>
          </a:prstGeom>
          <a:solidFill>
            <a:srgbClr val="A25C0A"/>
          </a:solidFill>
          <a:ln>
            <a:solidFill>
              <a:schemeClr val="accent6">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Goal:</a:t>
            </a:r>
          </a:p>
          <a:p>
            <a:pPr algn="ctr"/>
            <a:r>
              <a:rPr lang="en-ZA" sz="1400" dirty="0"/>
              <a:t>To prioritise catalytic projects which are cash generating thereby generating own and alternate funding for other catalytic projects  </a:t>
            </a:r>
          </a:p>
        </p:txBody>
      </p:sp>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2916374" y="735154"/>
            <a:ext cx="5925826" cy="4374452"/>
          </a:xfrm>
          <a:prstGeom prst="rect">
            <a:avLst/>
          </a:prstGeom>
          <a:ln>
            <a:solidFill>
              <a:schemeClr val="bg1"/>
            </a:solidFill>
          </a:ln>
        </p:spPr>
      </p:pic>
      <p:graphicFrame>
        <p:nvGraphicFramePr>
          <p:cNvPr id="19" name="Table 18"/>
          <p:cNvGraphicFramePr>
            <a:graphicFrameLocks noGrp="1"/>
          </p:cNvGraphicFramePr>
          <p:nvPr>
            <p:extLst>
              <p:ext uri="{D42A27DB-BD31-4B8C-83A1-F6EECF244321}">
                <p14:modId xmlns:p14="http://schemas.microsoft.com/office/powerpoint/2010/main" val="4243074359"/>
              </p:ext>
            </p:extLst>
          </p:nvPr>
        </p:nvGraphicFramePr>
        <p:xfrm>
          <a:off x="301800" y="4612984"/>
          <a:ext cx="8540400" cy="1483016"/>
        </p:xfrm>
        <a:graphic>
          <a:graphicData uri="http://schemas.openxmlformats.org/drawingml/2006/table">
            <a:tbl>
              <a:tblPr>
                <a:tableStyleId>{8A107856-5554-42FB-B03E-39F5DBC370BA}</a:tableStyleId>
              </a:tblPr>
              <a:tblGrid>
                <a:gridCol w="1984200">
                  <a:extLst>
                    <a:ext uri="{9D8B030D-6E8A-4147-A177-3AD203B41FA5}">
                      <a16:colId xmlns:a16="http://schemas.microsoft.com/office/drawing/2014/main" xmlns="" val="1657430925"/>
                    </a:ext>
                  </a:extLst>
                </a:gridCol>
                <a:gridCol w="838200">
                  <a:extLst>
                    <a:ext uri="{9D8B030D-6E8A-4147-A177-3AD203B41FA5}">
                      <a16:colId xmlns:a16="http://schemas.microsoft.com/office/drawing/2014/main" xmlns="" val="3817515994"/>
                    </a:ext>
                  </a:extLst>
                </a:gridCol>
                <a:gridCol w="800850">
                  <a:extLst>
                    <a:ext uri="{9D8B030D-6E8A-4147-A177-3AD203B41FA5}">
                      <a16:colId xmlns:a16="http://schemas.microsoft.com/office/drawing/2014/main" xmlns="" val="1827070510"/>
                    </a:ext>
                  </a:extLst>
                </a:gridCol>
                <a:gridCol w="819525">
                  <a:extLst>
                    <a:ext uri="{9D8B030D-6E8A-4147-A177-3AD203B41FA5}">
                      <a16:colId xmlns:a16="http://schemas.microsoft.com/office/drawing/2014/main" xmlns="" val="621333306"/>
                    </a:ext>
                  </a:extLst>
                </a:gridCol>
                <a:gridCol w="819525">
                  <a:extLst>
                    <a:ext uri="{9D8B030D-6E8A-4147-A177-3AD203B41FA5}">
                      <a16:colId xmlns:a16="http://schemas.microsoft.com/office/drawing/2014/main" xmlns="" val="1233543083"/>
                    </a:ext>
                  </a:extLst>
                </a:gridCol>
                <a:gridCol w="819525">
                  <a:extLst>
                    <a:ext uri="{9D8B030D-6E8A-4147-A177-3AD203B41FA5}">
                      <a16:colId xmlns:a16="http://schemas.microsoft.com/office/drawing/2014/main" xmlns="" val="4151636946"/>
                    </a:ext>
                  </a:extLst>
                </a:gridCol>
                <a:gridCol w="819525">
                  <a:extLst>
                    <a:ext uri="{9D8B030D-6E8A-4147-A177-3AD203B41FA5}">
                      <a16:colId xmlns:a16="http://schemas.microsoft.com/office/drawing/2014/main" xmlns="" val="952786054"/>
                    </a:ext>
                  </a:extLst>
                </a:gridCol>
                <a:gridCol w="874050">
                  <a:extLst>
                    <a:ext uri="{9D8B030D-6E8A-4147-A177-3AD203B41FA5}">
                      <a16:colId xmlns:a16="http://schemas.microsoft.com/office/drawing/2014/main" xmlns="" val="2005836382"/>
                    </a:ext>
                  </a:extLst>
                </a:gridCol>
                <a:gridCol w="765000">
                  <a:extLst>
                    <a:ext uri="{9D8B030D-6E8A-4147-A177-3AD203B41FA5}">
                      <a16:colId xmlns:a16="http://schemas.microsoft.com/office/drawing/2014/main" xmlns="" val="3717540793"/>
                    </a:ext>
                  </a:extLst>
                </a:gridCol>
              </a:tblGrid>
              <a:tr h="576576">
                <a:tc>
                  <a:txBody>
                    <a:bodyPr/>
                    <a:lstStyle/>
                    <a:p>
                      <a:pPr marL="0" algn="ctr" defTabSz="914400" rtl="0" eaLnBrk="1" fontAlgn="b" latinLnBrk="0" hangingPunct="1"/>
                      <a:r>
                        <a:rPr lang="en-ZA" sz="1600" b="1" u="none" strike="noStrike" kern="1200" dirty="0">
                          <a:effectLst/>
                        </a:rPr>
                        <a:t>Municipality</a:t>
                      </a:r>
                      <a:endParaRPr lang="en-ZA" sz="1600" b="1" u="none" strike="noStrike" kern="1200" dirty="0">
                        <a:solidFill>
                          <a:schemeClr val="dk1"/>
                        </a:solidFill>
                        <a:effectLst/>
                        <a:latin typeface="+mn-lt"/>
                        <a:ea typeface="+mn-ea"/>
                        <a:cs typeface="+mn-cs"/>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MAN</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i="0" u="none" strike="noStrike" dirty="0">
                          <a:solidFill>
                            <a:schemeClr val="dk1"/>
                          </a:solidFill>
                          <a:effectLst/>
                          <a:latin typeface="+mn-lt"/>
                        </a:rPr>
                        <a:t>TSH</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CPT</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NMB</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i="0" u="none" strike="noStrike" dirty="0">
                          <a:solidFill>
                            <a:schemeClr val="dk1"/>
                          </a:solidFill>
                          <a:effectLst/>
                          <a:latin typeface="+mn-lt"/>
                        </a:rPr>
                        <a:t>ETK</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BCM</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EKU</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COJ</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extLst>
                  <a:ext uri="{0D108BD9-81ED-4DB2-BD59-A6C34878D82A}">
                    <a16:rowId xmlns:a16="http://schemas.microsoft.com/office/drawing/2014/main" xmlns="" val="3753848894"/>
                  </a:ext>
                </a:extLst>
              </a:tr>
              <a:tr h="9064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1400" b="1" u="none" strike="noStrike" kern="1200" dirty="0">
                          <a:solidFill>
                            <a:schemeClr val="dk1"/>
                          </a:solidFill>
                          <a:effectLst/>
                          <a:latin typeface="+mn-lt"/>
                          <a:ea typeface="+mn-ea"/>
                          <a:cs typeface="+mn-cs"/>
                        </a:rPr>
                        <a:t>Cash generating project</a:t>
                      </a:r>
                      <a:r>
                        <a:rPr lang="en-ZA" sz="1400" b="1" u="none" strike="noStrike" kern="1200" baseline="0" dirty="0">
                          <a:solidFill>
                            <a:schemeClr val="dk1"/>
                          </a:solidFill>
                          <a:effectLst/>
                          <a:latin typeface="+mn-lt"/>
                          <a:ea typeface="+mn-ea"/>
                          <a:cs typeface="+mn-cs"/>
                        </a:rPr>
                        <a:t> pipeline</a:t>
                      </a:r>
                      <a:endParaRPr lang="en-ZA" sz="1400" b="1"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i="1" u="none" strike="noStrike" kern="1200" dirty="0">
                        <a:solidFill>
                          <a:srgbClr val="FF0000"/>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i="1" u="none" strike="noStrike" kern="1200" dirty="0">
                        <a:solidFill>
                          <a:srgbClr val="FF0000"/>
                        </a:solidFill>
                        <a:effectLst/>
                        <a:latin typeface="+mn-lt"/>
                        <a:ea typeface="+mn-ea"/>
                        <a:cs typeface="+mn-cs"/>
                      </a:endParaRPr>
                    </a:p>
                  </a:txBody>
                  <a:tcPr marL="5833" marR="5833" marT="5833" marB="0" anchor="ctr"/>
                </a:tc>
                <a:extLst>
                  <a:ext uri="{0D108BD9-81ED-4DB2-BD59-A6C34878D82A}">
                    <a16:rowId xmlns:a16="http://schemas.microsoft.com/office/drawing/2014/main" xmlns="" val="2936070554"/>
                  </a:ext>
                </a:extLst>
              </a:tr>
            </a:tbl>
          </a:graphicData>
        </a:graphic>
      </p:graphicFrame>
      <p:sp>
        <p:nvSpPr>
          <p:cNvPr id="21" name="Rounded Rectangle 20"/>
          <p:cNvSpPr/>
          <p:nvPr/>
        </p:nvSpPr>
        <p:spPr>
          <a:xfrm>
            <a:off x="2438400" y="5257800"/>
            <a:ext cx="6324600" cy="762000"/>
          </a:xfrm>
          <a:prstGeom prst="roundRect">
            <a:avLst/>
          </a:prstGeom>
          <a:solidFill>
            <a:srgbClr val="C00000"/>
          </a:solidFill>
          <a:ln>
            <a:solidFill>
              <a:srgbClr val="C00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Unable to determine from the BEPP which are cash generating projects and which future projects will benefit from the funds generated from these projects</a:t>
            </a:r>
          </a:p>
        </p:txBody>
      </p:sp>
      <p:sp>
        <p:nvSpPr>
          <p:cNvPr id="2" name="Rounded Rectangle 1"/>
          <p:cNvSpPr/>
          <p:nvPr/>
        </p:nvSpPr>
        <p:spPr>
          <a:xfrm>
            <a:off x="316943" y="914400"/>
            <a:ext cx="8525257" cy="381000"/>
          </a:xfrm>
          <a:prstGeom prst="roundRect">
            <a:avLst/>
          </a:prstGeom>
          <a:solidFill>
            <a:srgbClr val="FBB040"/>
          </a:solidFill>
          <a:ln>
            <a:solidFill>
              <a:schemeClr val="accent6">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effectLst>
                  <a:outerShdw blurRad="38100" dist="38100" dir="2700000" algn="tl">
                    <a:srgbClr val="000000">
                      <a:alpha val="43137"/>
                    </a:srgbClr>
                  </a:outerShdw>
                </a:effectLst>
              </a:rPr>
              <a:t>Cash generating project pipeline </a:t>
            </a:r>
          </a:p>
        </p:txBody>
      </p:sp>
    </p:spTree>
    <p:extLst>
      <p:ext uri="{BB962C8B-B14F-4D97-AF65-F5344CB8AC3E}">
        <p14:creationId xmlns:p14="http://schemas.microsoft.com/office/powerpoint/2010/main" val="122322880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52400" y="381000"/>
            <a:ext cx="8839200" cy="469492"/>
          </a:xfrm>
        </p:spPr>
        <p:txBody>
          <a:bodyPr/>
          <a:lstStyle/>
          <a:p>
            <a:r>
              <a:rPr lang="en-ZA" sz="2800" dirty="0">
                <a:solidFill>
                  <a:schemeClr val="accent2"/>
                </a:solidFill>
              </a:rPr>
              <a:t>Evaluation of Metro Financial Status and Borrowing Capacity</a:t>
            </a:r>
            <a:endParaRPr lang="en-US" sz="2800" dirty="0">
              <a:solidFill>
                <a:schemeClr val="accent2"/>
              </a:solidFill>
            </a:endParaRPr>
          </a:p>
        </p:txBody>
      </p:sp>
      <p:sp>
        <p:nvSpPr>
          <p:cNvPr id="2" name="Rounded Rectangle 1"/>
          <p:cNvSpPr/>
          <p:nvPr/>
        </p:nvSpPr>
        <p:spPr>
          <a:xfrm>
            <a:off x="316943" y="914400"/>
            <a:ext cx="8525257" cy="381000"/>
          </a:xfrm>
          <a:prstGeom prst="roundRect">
            <a:avLst/>
          </a:prstGeom>
          <a:solidFill>
            <a:srgbClr val="00B050"/>
          </a:solidFill>
          <a:ln>
            <a:solidFill>
              <a:srgbClr val="00B05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effectLst>
                  <a:outerShdw blurRad="38100" dist="38100" dir="2700000" algn="tl">
                    <a:srgbClr val="000000">
                      <a:alpha val="43137"/>
                    </a:srgbClr>
                  </a:outerShdw>
                </a:effectLst>
              </a:rPr>
              <a:t>Recommendations: Cash generating project pipeline</a:t>
            </a:r>
          </a:p>
        </p:txBody>
      </p:sp>
      <p:sp>
        <p:nvSpPr>
          <p:cNvPr id="5" name="Rounded Rectangle 4"/>
          <p:cNvSpPr/>
          <p:nvPr/>
        </p:nvSpPr>
        <p:spPr>
          <a:xfrm>
            <a:off x="329424" y="2691323"/>
            <a:ext cx="8525257" cy="995480"/>
          </a:xfrm>
          <a:prstGeom prst="roundRect">
            <a:avLst/>
          </a:prstGeom>
          <a:scene3d>
            <a:camera prst="orthographicFront"/>
            <a:lightRig rig="threePt" dir="t"/>
          </a:scene3d>
          <a:sp3d>
            <a:bevelT w="101600" prst="riblet"/>
          </a:sp3d>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rtlCol="0" anchor="ctr"/>
          <a:lstStyle/>
          <a:p>
            <a:pPr marL="285750" indent="-285750" algn="ctr">
              <a:buFont typeface="Arial" panose="020B0604020202020204" pitchFamily="34" charset="0"/>
              <a:buChar char="•"/>
            </a:pPr>
            <a:r>
              <a:rPr lang="en-ZA" b="1" dirty="0">
                <a:solidFill>
                  <a:schemeClr val="bg1"/>
                </a:solidFill>
              </a:rPr>
              <a:t>Metros should incorporate the estimates of funds to be generated from these investments into their financial strategies, cash flow projections and planning the rollout of subsequent projects </a:t>
            </a:r>
          </a:p>
        </p:txBody>
      </p:sp>
      <p:sp>
        <p:nvSpPr>
          <p:cNvPr id="34" name="Rounded Rectangle 33"/>
          <p:cNvSpPr/>
          <p:nvPr/>
        </p:nvSpPr>
        <p:spPr>
          <a:xfrm>
            <a:off x="309371" y="1598585"/>
            <a:ext cx="8525257" cy="995480"/>
          </a:xfrm>
          <a:prstGeom prst="roundRect">
            <a:avLst/>
          </a:prstGeom>
          <a:scene3d>
            <a:camera prst="orthographicFront"/>
            <a:lightRig rig="threePt" dir="t"/>
          </a:scene3d>
          <a:sp3d>
            <a:bevelT w="101600" prst="riblet"/>
          </a:sp3d>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rtlCol="0" anchor="ctr"/>
          <a:lstStyle/>
          <a:p>
            <a:pPr marL="285750" indent="-285750" algn="ctr">
              <a:buFont typeface="Arial" panose="020B0604020202020204" pitchFamily="34" charset="0"/>
              <a:buChar char="•"/>
            </a:pPr>
            <a:r>
              <a:rPr lang="en-ZA" b="1" dirty="0">
                <a:solidFill>
                  <a:schemeClr val="bg1"/>
                </a:solidFill>
              </a:rPr>
              <a:t>Metros should identify and prioritise investment in cash generating projects</a:t>
            </a:r>
          </a:p>
        </p:txBody>
      </p:sp>
      <p:sp>
        <p:nvSpPr>
          <p:cNvPr id="35" name="Rounded Rectangle 34"/>
          <p:cNvSpPr/>
          <p:nvPr/>
        </p:nvSpPr>
        <p:spPr>
          <a:xfrm>
            <a:off x="357048" y="3784061"/>
            <a:ext cx="8525257" cy="995480"/>
          </a:xfrm>
          <a:prstGeom prst="roundRect">
            <a:avLst/>
          </a:prstGeom>
          <a:scene3d>
            <a:camera prst="orthographicFront"/>
            <a:lightRig rig="threePt" dir="t"/>
          </a:scene3d>
          <a:sp3d>
            <a:bevelT w="101600" prst="riblet"/>
          </a:sp3d>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rtlCol="0" anchor="ctr"/>
          <a:lstStyle/>
          <a:p>
            <a:pPr marL="285750" indent="-285750" algn="ctr">
              <a:buFont typeface="Arial" panose="020B0604020202020204" pitchFamily="34" charset="0"/>
              <a:buChar char="•"/>
            </a:pPr>
            <a:r>
              <a:rPr lang="en-ZA" b="1" dirty="0">
                <a:solidFill>
                  <a:schemeClr val="bg1"/>
                </a:solidFill>
              </a:rPr>
              <a:t>Cash generating projects, should be clearly identified, and disclosed in the BEPP detailing projected cash flows and planned use of these funds</a:t>
            </a:r>
          </a:p>
        </p:txBody>
      </p:sp>
    </p:spTree>
    <p:extLst>
      <p:ext uri="{BB962C8B-B14F-4D97-AF65-F5344CB8AC3E}">
        <p14:creationId xmlns:p14="http://schemas.microsoft.com/office/powerpoint/2010/main" val="419732960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52400" y="381000"/>
            <a:ext cx="8839200" cy="469492"/>
          </a:xfrm>
        </p:spPr>
        <p:txBody>
          <a:bodyPr/>
          <a:lstStyle/>
          <a:p>
            <a:r>
              <a:rPr lang="en-ZA" sz="2800" dirty="0">
                <a:solidFill>
                  <a:schemeClr val="accent2"/>
                </a:solidFill>
              </a:rPr>
              <a:t>Evaluation of Metro Financial Status and Borrowing Capacity</a:t>
            </a:r>
            <a:endParaRPr lang="en-US" sz="2800" dirty="0">
              <a:solidFill>
                <a:schemeClr val="accent2"/>
              </a:solidFill>
            </a:endParaRPr>
          </a:p>
        </p:txBody>
      </p:sp>
      <p:sp>
        <p:nvSpPr>
          <p:cNvPr id="2" name="Rounded Rectangle 1"/>
          <p:cNvSpPr/>
          <p:nvPr/>
        </p:nvSpPr>
        <p:spPr>
          <a:xfrm>
            <a:off x="316943" y="914400"/>
            <a:ext cx="8525257" cy="381000"/>
          </a:xfrm>
          <a:prstGeom prst="roundRect">
            <a:avLst/>
          </a:prstGeom>
          <a:solidFill>
            <a:srgbClr val="FBB040"/>
          </a:solidFill>
          <a:ln>
            <a:solidFill>
              <a:schemeClr val="accent6">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effectLst>
                  <a:outerShdw blurRad="38100" dist="38100" dir="2700000" algn="tl">
                    <a:srgbClr val="000000">
                      <a:alpha val="43137"/>
                    </a:srgbClr>
                  </a:outerShdw>
                </a:effectLst>
              </a:rPr>
              <a:t>Availability of long term financial strategy</a:t>
            </a:r>
          </a:p>
        </p:txBody>
      </p:sp>
      <p:sp>
        <p:nvSpPr>
          <p:cNvPr id="20" name="Rounded Rectangle 19"/>
          <p:cNvSpPr/>
          <p:nvPr/>
        </p:nvSpPr>
        <p:spPr>
          <a:xfrm>
            <a:off x="301801" y="1425161"/>
            <a:ext cx="2517600" cy="2994439"/>
          </a:xfrm>
          <a:prstGeom prst="roundRect">
            <a:avLst/>
          </a:prstGeom>
          <a:solidFill>
            <a:srgbClr val="A25C0A"/>
          </a:solidFill>
          <a:ln>
            <a:solidFill>
              <a:schemeClr val="accent6">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Purpose:</a:t>
            </a:r>
          </a:p>
          <a:p>
            <a:pPr algn="ctr"/>
            <a:r>
              <a:rPr lang="en-ZA" sz="1400" dirty="0"/>
              <a:t>Long-term financial strategies use forecasts to provide insight into future financial capacity so that strategies can be developed to achieve long-term sustainability in light of the government's service objectives, financial challenges and the overall catalytic infrastructure demands.</a:t>
            </a:r>
          </a:p>
        </p:txBody>
      </p:sp>
      <p:graphicFrame>
        <p:nvGraphicFramePr>
          <p:cNvPr id="19" name="Table 18"/>
          <p:cNvGraphicFramePr>
            <a:graphicFrameLocks noGrp="1"/>
          </p:cNvGraphicFramePr>
          <p:nvPr>
            <p:extLst>
              <p:ext uri="{D42A27DB-BD31-4B8C-83A1-F6EECF244321}">
                <p14:modId xmlns:p14="http://schemas.microsoft.com/office/powerpoint/2010/main" val="2959123201"/>
              </p:ext>
            </p:extLst>
          </p:nvPr>
        </p:nvGraphicFramePr>
        <p:xfrm>
          <a:off x="301800" y="4612984"/>
          <a:ext cx="8540400" cy="1483016"/>
        </p:xfrm>
        <a:graphic>
          <a:graphicData uri="http://schemas.openxmlformats.org/drawingml/2006/table">
            <a:tbl>
              <a:tblPr>
                <a:tableStyleId>{8A107856-5554-42FB-B03E-39F5DBC370BA}</a:tableStyleId>
              </a:tblPr>
              <a:tblGrid>
                <a:gridCol w="1984200">
                  <a:extLst>
                    <a:ext uri="{9D8B030D-6E8A-4147-A177-3AD203B41FA5}">
                      <a16:colId xmlns:a16="http://schemas.microsoft.com/office/drawing/2014/main" xmlns="" val="1657430925"/>
                    </a:ext>
                  </a:extLst>
                </a:gridCol>
                <a:gridCol w="838200">
                  <a:extLst>
                    <a:ext uri="{9D8B030D-6E8A-4147-A177-3AD203B41FA5}">
                      <a16:colId xmlns:a16="http://schemas.microsoft.com/office/drawing/2014/main" xmlns="" val="3817515994"/>
                    </a:ext>
                  </a:extLst>
                </a:gridCol>
                <a:gridCol w="800850">
                  <a:extLst>
                    <a:ext uri="{9D8B030D-6E8A-4147-A177-3AD203B41FA5}">
                      <a16:colId xmlns:a16="http://schemas.microsoft.com/office/drawing/2014/main" xmlns="" val="1827070510"/>
                    </a:ext>
                  </a:extLst>
                </a:gridCol>
                <a:gridCol w="819525">
                  <a:extLst>
                    <a:ext uri="{9D8B030D-6E8A-4147-A177-3AD203B41FA5}">
                      <a16:colId xmlns:a16="http://schemas.microsoft.com/office/drawing/2014/main" xmlns="" val="621333306"/>
                    </a:ext>
                  </a:extLst>
                </a:gridCol>
                <a:gridCol w="819525">
                  <a:extLst>
                    <a:ext uri="{9D8B030D-6E8A-4147-A177-3AD203B41FA5}">
                      <a16:colId xmlns:a16="http://schemas.microsoft.com/office/drawing/2014/main" xmlns="" val="1233543083"/>
                    </a:ext>
                  </a:extLst>
                </a:gridCol>
                <a:gridCol w="819525">
                  <a:extLst>
                    <a:ext uri="{9D8B030D-6E8A-4147-A177-3AD203B41FA5}">
                      <a16:colId xmlns:a16="http://schemas.microsoft.com/office/drawing/2014/main" xmlns="" val="4151636946"/>
                    </a:ext>
                  </a:extLst>
                </a:gridCol>
                <a:gridCol w="819525">
                  <a:extLst>
                    <a:ext uri="{9D8B030D-6E8A-4147-A177-3AD203B41FA5}">
                      <a16:colId xmlns:a16="http://schemas.microsoft.com/office/drawing/2014/main" xmlns="" val="952786054"/>
                    </a:ext>
                  </a:extLst>
                </a:gridCol>
                <a:gridCol w="874050">
                  <a:extLst>
                    <a:ext uri="{9D8B030D-6E8A-4147-A177-3AD203B41FA5}">
                      <a16:colId xmlns:a16="http://schemas.microsoft.com/office/drawing/2014/main" xmlns="" val="2005836382"/>
                    </a:ext>
                  </a:extLst>
                </a:gridCol>
                <a:gridCol w="765000">
                  <a:extLst>
                    <a:ext uri="{9D8B030D-6E8A-4147-A177-3AD203B41FA5}">
                      <a16:colId xmlns:a16="http://schemas.microsoft.com/office/drawing/2014/main" xmlns="" val="3717540793"/>
                    </a:ext>
                  </a:extLst>
                </a:gridCol>
              </a:tblGrid>
              <a:tr h="576576">
                <a:tc>
                  <a:txBody>
                    <a:bodyPr/>
                    <a:lstStyle/>
                    <a:p>
                      <a:pPr marL="0" algn="ctr" defTabSz="914400" rtl="0" eaLnBrk="1" fontAlgn="b" latinLnBrk="0" hangingPunct="1"/>
                      <a:r>
                        <a:rPr lang="en-ZA" sz="1600" b="1" u="none" strike="noStrike" kern="1200" dirty="0">
                          <a:effectLst/>
                        </a:rPr>
                        <a:t>Municipality</a:t>
                      </a:r>
                      <a:endParaRPr lang="en-ZA" sz="1600" b="1" u="none" strike="noStrike" kern="1200" dirty="0">
                        <a:solidFill>
                          <a:schemeClr val="dk1"/>
                        </a:solidFill>
                        <a:effectLst/>
                        <a:latin typeface="+mn-lt"/>
                        <a:ea typeface="+mn-ea"/>
                        <a:cs typeface="+mn-cs"/>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MAN</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i="0" u="none" strike="noStrike" dirty="0">
                          <a:solidFill>
                            <a:schemeClr val="dk1"/>
                          </a:solidFill>
                          <a:effectLst/>
                          <a:latin typeface="+mn-lt"/>
                        </a:rPr>
                        <a:t>TSH</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CPT</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NMB</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i="0" u="none" strike="noStrike" dirty="0">
                          <a:solidFill>
                            <a:schemeClr val="dk1"/>
                          </a:solidFill>
                          <a:effectLst/>
                          <a:latin typeface="+mn-lt"/>
                        </a:rPr>
                        <a:t>ETK</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BCM</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EKU</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COJ</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extLst>
                  <a:ext uri="{0D108BD9-81ED-4DB2-BD59-A6C34878D82A}">
                    <a16:rowId xmlns:a16="http://schemas.microsoft.com/office/drawing/2014/main" xmlns="" val="3753848894"/>
                  </a:ext>
                </a:extLst>
              </a:tr>
              <a:tr h="9064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1400" b="1" u="none" strike="noStrike" kern="1200" dirty="0">
                          <a:solidFill>
                            <a:schemeClr val="dk1"/>
                          </a:solidFill>
                          <a:effectLst/>
                          <a:latin typeface="+mn-lt"/>
                          <a:ea typeface="+mn-ea"/>
                          <a:cs typeface="+mn-cs"/>
                        </a:rPr>
                        <a:t>Availability</a:t>
                      </a:r>
                      <a:r>
                        <a:rPr lang="en-ZA" sz="1400" b="1" u="none" strike="noStrike" kern="1200" baseline="0" dirty="0">
                          <a:solidFill>
                            <a:schemeClr val="dk1"/>
                          </a:solidFill>
                          <a:effectLst/>
                          <a:latin typeface="+mn-lt"/>
                          <a:ea typeface="+mn-ea"/>
                          <a:cs typeface="+mn-cs"/>
                        </a:rPr>
                        <a:t> of a long-term financial strategy </a:t>
                      </a:r>
                      <a:endParaRPr lang="en-ZA" sz="1400" b="1"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i="1" u="none" strike="noStrike" kern="1200" dirty="0">
                        <a:solidFill>
                          <a:srgbClr val="FF0000"/>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i="1" u="none" strike="noStrike" kern="1200" dirty="0">
                        <a:solidFill>
                          <a:srgbClr val="FF0000"/>
                        </a:solidFill>
                        <a:effectLst/>
                        <a:latin typeface="+mn-lt"/>
                        <a:ea typeface="+mn-ea"/>
                        <a:cs typeface="+mn-cs"/>
                      </a:endParaRPr>
                    </a:p>
                  </a:txBody>
                  <a:tcPr marL="5833" marR="5833" marT="5833" marB="0" anchor="ctr"/>
                </a:tc>
                <a:extLst>
                  <a:ext uri="{0D108BD9-81ED-4DB2-BD59-A6C34878D82A}">
                    <a16:rowId xmlns:a16="http://schemas.microsoft.com/office/drawing/2014/main" xmlns="" val="2936070554"/>
                  </a:ext>
                </a:extLst>
              </a:tr>
            </a:tbl>
          </a:graphicData>
        </a:graphic>
      </p:graphicFrame>
      <p:sp>
        <p:nvSpPr>
          <p:cNvPr id="21" name="Rounded Rectangle 20"/>
          <p:cNvSpPr/>
          <p:nvPr/>
        </p:nvSpPr>
        <p:spPr>
          <a:xfrm>
            <a:off x="2381250" y="5283054"/>
            <a:ext cx="6324600" cy="762000"/>
          </a:xfrm>
          <a:prstGeom prst="roundRect">
            <a:avLst/>
          </a:prstGeom>
          <a:solidFill>
            <a:srgbClr val="CCDDAB"/>
          </a:solidFill>
          <a:ln>
            <a:solidFill>
              <a:srgbClr val="CCDDAB"/>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ZA" sz="1400" b="1" i="1" dirty="0">
                <a:solidFill>
                  <a:srgbClr val="C00000"/>
                </a:solidFill>
              </a:rPr>
              <a:t>Metros are at different levels in respect of the development of a long-term financial strategy - some are still in the process of developing a strategy whilst others are utilising the strategy in the rollout of infrastructure projects</a:t>
            </a:r>
          </a:p>
        </p:txBody>
      </p:sp>
      <p:graphicFrame>
        <p:nvGraphicFramePr>
          <p:cNvPr id="3" name="Diagram 2"/>
          <p:cNvGraphicFramePr/>
          <p:nvPr>
            <p:extLst>
              <p:ext uri="{D42A27DB-BD31-4B8C-83A1-F6EECF244321}">
                <p14:modId xmlns:p14="http://schemas.microsoft.com/office/powerpoint/2010/main" val="170659774"/>
              </p:ext>
            </p:extLst>
          </p:nvPr>
        </p:nvGraphicFramePr>
        <p:xfrm>
          <a:off x="3048000" y="1372980"/>
          <a:ext cx="5638800" cy="3046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3390900" y="1549691"/>
            <a:ext cx="5067300" cy="381000"/>
          </a:xfrm>
          <a:prstGeom prst="round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a:ln>
            <a:solidFill>
              <a:schemeClr val="accent2">
                <a:lumMod val="20000"/>
                <a:lumOff val="8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Key phases in Development of a Finance Strategy</a:t>
            </a:r>
          </a:p>
        </p:txBody>
      </p:sp>
    </p:spTree>
    <p:extLst>
      <p:ext uri="{BB962C8B-B14F-4D97-AF65-F5344CB8AC3E}">
        <p14:creationId xmlns:p14="http://schemas.microsoft.com/office/powerpoint/2010/main" val="81545112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52400" y="381000"/>
            <a:ext cx="8839200" cy="469492"/>
          </a:xfrm>
        </p:spPr>
        <p:txBody>
          <a:bodyPr/>
          <a:lstStyle/>
          <a:p>
            <a:r>
              <a:rPr lang="en-ZA" sz="2800" dirty="0">
                <a:solidFill>
                  <a:schemeClr val="accent2"/>
                </a:solidFill>
              </a:rPr>
              <a:t>Evaluation of Metro Financial Status and Borrowing Capacity</a:t>
            </a:r>
            <a:endParaRPr lang="en-US" sz="2800" dirty="0">
              <a:solidFill>
                <a:schemeClr val="accent2"/>
              </a:solidFill>
            </a:endParaRPr>
          </a:p>
        </p:txBody>
      </p:sp>
      <p:sp>
        <p:nvSpPr>
          <p:cNvPr id="2" name="Rounded Rectangle 1"/>
          <p:cNvSpPr/>
          <p:nvPr/>
        </p:nvSpPr>
        <p:spPr>
          <a:xfrm>
            <a:off x="316943" y="914400"/>
            <a:ext cx="8525257" cy="381000"/>
          </a:xfrm>
          <a:prstGeom prst="roundRect">
            <a:avLst/>
          </a:prstGeom>
          <a:solidFill>
            <a:srgbClr val="00B050"/>
          </a:solidFill>
          <a:ln>
            <a:solidFill>
              <a:srgbClr val="00B05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effectLst>
                  <a:outerShdw blurRad="38100" dist="38100" dir="2700000" algn="tl">
                    <a:srgbClr val="000000">
                      <a:alpha val="43137"/>
                    </a:srgbClr>
                  </a:outerShdw>
                </a:effectLst>
              </a:rPr>
              <a:t>Recommendations: Availability of long term financial strategy</a:t>
            </a:r>
          </a:p>
        </p:txBody>
      </p:sp>
      <p:sp>
        <p:nvSpPr>
          <p:cNvPr id="34" name="Rounded Rectangle 33"/>
          <p:cNvSpPr/>
          <p:nvPr/>
        </p:nvSpPr>
        <p:spPr>
          <a:xfrm>
            <a:off x="309371" y="1598584"/>
            <a:ext cx="8525257" cy="3430616"/>
          </a:xfrm>
          <a:prstGeom prst="roundRect">
            <a:avLst/>
          </a:prstGeom>
          <a:scene3d>
            <a:camera prst="orthographicFront"/>
            <a:lightRig rig="threePt" dir="t"/>
          </a:scene3d>
          <a:sp3d>
            <a:bevelT w="101600" prst="riblet"/>
          </a:sp3d>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rtlCol="0" anchor="ctr"/>
          <a:lstStyle/>
          <a:p>
            <a:pPr marL="285750" indent="-285750">
              <a:buFont typeface="Arial" panose="020B0604020202020204" pitchFamily="34" charset="0"/>
              <a:buChar char="•"/>
            </a:pPr>
            <a:r>
              <a:rPr lang="en-ZA" b="1" dirty="0">
                <a:solidFill>
                  <a:schemeClr val="bg1"/>
                </a:solidFill>
              </a:rPr>
              <a:t>All metros should develop long-term financial strategies as a  matter of urgency, and take into consideration the following:</a:t>
            </a:r>
          </a:p>
          <a:p>
            <a:pPr marL="342900" indent="-342900">
              <a:buFont typeface="+mj-lt"/>
              <a:buAutoNum type="arabicPeriod"/>
            </a:pPr>
            <a:r>
              <a:rPr lang="en-ZA" sz="1400" b="1" dirty="0">
                <a:solidFill>
                  <a:schemeClr val="bg1"/>
                </a:solidFill>
              </a:rPr>
              <a:t>Time Frame  - at least five to ten years into the future. </a:t>
            </a:r>
          </a:p>
          <a:p>
            <a:pPr marL="342900" indent="-342900">
              <a:buFont typeface="+mj-lt"/>
              <a:buAutoNum type="arabicPeriod"/>
            </a:pPr>
            <a:r>
              <a:rPr lang="en-ZA" sz="1400" b="1" dirty="0">
                <a:solidFill>
                  <a:schemeClr val="bg1"/>
                </a:solidFill>
              </a:rPr>
              <a:t>Scope - should consider all appropriated funds, but especially funding related to capital expenditure for catalytic infrastructure projects</a:t>
            </a:r>
            <a:endParaRPr lang="en-ZA" b="1" dirty="0">
              <a:solidFill>
                <a:schemeClr val="bg1"/>
              </a:solidFill>
            </a:endParaRPr>
          </a:p>
          <a:p>
            <a:pPr marL="342900" indent="-342900">
              <a:buFont typeface="+mj-lt"/>
              <a:buAutoNum type="arabicPeriod"/>
            </a:pPr>
            <a:r>
              <a:rPr lang="en-ZA" sz="1400" b="1" dirty="0">
                <a:solidFill>
                  <a:schemeClr val="bg1"/>
                </a:solidFill>
              </a:rPr>
              <a:t>Frequency - should be updated as needed in order to provide direction to the budget process</a:t>
            </a:r>
          </a:p>
          <a:p>
            <a:pPr marL="342900" indent="-342900">
              <a:buFont typeface="+mj-lt"/>
              <a:buAutoNum type="arabicPeriod"/>
            </a:pPr>
            <a:r>
              <a:rPr lang="en-ZA" sz="1400" b="1" dirty="0">
                <a:solidFill>
                  <a:schemeClr val="bg1"/>
                </a:solidFill>
              </a:rPr>
              <a:t>Content - should include: </a:t>
            </a:r>
          </a:p>
          <a:p>
            <a:pPr marL="800100" lvl="1" indent="-342900">
              <a:buFont typeface="Arial" panose="020B0604020202020204" pitchFamily="34" charset="0"/>
              <a:buChar char="•"/>
            </a:pPr>
            <a:r>
              <a:rPr lang="en-ZA" sz="1400" b="1" dirty="0">
                <a:solidFill>
                  <a:schemeClr val="bg1"/>
                </a:solidFill>
              </a:rPr>
              <a:t>an analysis of the financial environment;</a:t>
            </a:r>
          </a:p>
          <a:p>
            <a:pPr marL="800100" lvl="1" indent="-342900">
              <a:buFont typeface="Arial" panose="020B0604020202020204" pitchFamily="34" charset="0"/>
              <a:buChar char="•"/>
            </a:pPr>
            <a:r>
              <a:rPr lang="en-ZA" sz="1400" b="1" dirty="0">
                <a:solidFill>
                  <a:schemeClr val="bg1"/>
                </a:solidFill>
              </a:rPr>
              <a:t>revenue &amp; expenditure forecasts;</a:t>
            </a:r>
          </a:p>
          <a:p>
            <a:pPr marL="800100" lvl="1" indent="-342900">
              <a:buFont typeface="Arial" panose="020B0604020202020204" pitchFamily="34" charset="0"/>
              <a:buChar char="•"/>
            </a:pPr>
            <a:r>
              <a:rPr lang="en-ZA" sz="1400" b="1" dirty="0">
                <a:solidFill>
                  <a:schemeClr val="bg1"/>
                </a:solidFill>
              </a:rPr>
              <a:t>debt position &amp; affordability analysis; </a:t>
            </a:r>
          </a:p>
          <a:p>
            <a:pPr marL="800100" lvl="1" indent="-342900">
              <a:buFont typeface="Arial" panose="020B0604020202020204" pitchFamily="34" charset="0"/>
              <a:buChar char="•"/>
            </a:pPr>
            <a:r>
              <a:rPr lang="en-ZA" sz="1400" b="1" dirty="0">
                <a:solidFill>
                  <a:schemeClr val="bg1"/>
                </a:solidFill>
              </a:rPr>
              <a:t>strategies for achieving &amp; maintaining financial balance; and</a:t>
            </a:r>
          </a:p>
          <a:p>
            <a:pPr marL="800100" lvl="1" indent="-342900">
              <a:buFont typeface="Arial" panose="020B0604020202020204" pitchFamily="34" charset="0"/>
              <a:buChar char="•"/>
            </a:pPr>
            <a:r>
              <a:rPr lang="en-ZA" sz="1400" b="1" dirty="0">
                <a:solidFill>
                  <a:schemeClr val="bg1"/>
                </a:solidFill>
              </a:rPr>
              <a:t>plan monitoring mechanisms, such as scorecard of key indicators of financial health</a:t>
            </a:r>
          </a:p>
          <a:p>
            <a:pPr marL="342900" indent="-342900">
              <a:buFont typeface="+mj-lt"/>
              <a:buAutoNum type="arabicPeriod"/>
            </a:pPr>
            <a:r>
              <a:rPr lang="en-ZA" sz="1400" b="1" dirty="0">
                <a:solidFill>
                  <a:schemeClr val="bg1"/>
                </a:solidFill>
              </a:rPr>
              <a:t>Visibility - should devise an effective means for communicating this information, through either separate plan documents or by integrating it with existing communication devices.</a:t>
            </a:r>
            <a:endParaRPr lang="en-ZA" b="1" dirty="0">
              <a:solidFill>
                <a:schemeClr val="bg1"/>
              </a:solidFill>
            </a:endParaRPr>
          </a:p>
        </p:txBody>
      </p:sp>
      <p:sp>
        <p:nvSpPr>
          <p:cNvPr id="35" name="Rounded Rectangle 34"/>
          <p:cNvSpPr/>
          <p:nvPr/>
        </p:nvSpPr>
        <p:spPr>
          <a:xfrm>
            <a:off x="326468" y="5139116"/>
            <a:ext cx="8525257" cy="995480"/>
          </a:xfrm>
          <a:prstGeom prst="roundRect">
            <a:avLst/>
          </a:prstGeom>
          <a:scene3d>
            <a:camera prst="orthographicFront"/>
            <a:lightRig rig="threePt" dir="t"/>
          </a:scene3d>
          <a:sp3d>
            <a:bevelT w="101600" prst="riblet"/>
          </a:sp3d>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rtlCol="0" anchor="ctr"/>
          <a:lstStyle/>
          <a:p>
            <a:pPr marL="285750" indent="-285750">
              <a:buFont typeface="Arial" panose="020B0604020202020204" pitchFamily="34" charset="0"/>
              <a:buChar char="•"/>
            </a:pPr>
            <a:r>
              <a:rPr lang="en-ZA" b="1" dirty="0">
                <a:solidFill>
                  <a:schemeClr val="bg1"/>
                </a:solidFill>
              </a:rPr>
              <a:t>Relevant sections of the long-term financial strategy should be included in the BEPP,  especially where this is of significance to a potential investor</a:t>
            </a:r>
          </a:p>
        </p:txBody>
      </p:sp>
    </p:spTree>
    <p:extLst>
      <p:ext uri="{BB962C8B-B14F-4D97-AF65-F5344CB8AC3E}">
        <p14:creationId xmlns:p14="http://schemas.microsoft.com/office/powerpoint/2010/main" val="426769252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52400" y="381000"/>
            <a:ext cx="8839200" cy="469492"/>
          </a:xfrm>
        </p:spPr>
        <p:txBody>
          <a:bodyPr/>
          <a:lstStyle/>
          <a:p>
            <a:r>
              <a:rPr lang="en-ZA" sz="2800" dirty="0">
                <a:solidFill>
                  <a:schemeClr val="accent2"/>
                </a:solidFill>
              </a:rPr>
              <a:t>Evaluation of Metro Financial Status and Borrowing Capacity</a:t>
            </a:r>
            <a:endParaRPr lang="en-US" sz="2800" dirty="0">
              <a:solidFill>
                <a:schemeClr val="accent2"/>
              </a:solidFill>
            </a:endParaRPr>
          </a:p>
        </p:txBody>
      </p:sp>
      <p:sp>
        <p:nvSpPr>
          <p:cNvPr id="2" name="Rounded Rectangle 1"/>
          <p:cNvSpPr/>
          <p:nvPr/>
        </p:nvSpPr>
        <p:spPr>
          <a:xfrm>
            <a:off x="316943" y="914400"/>
            <a:ext cx="8525257" cy="381000"/>
          </a:xfrm>
          <a:prstGeom prst="roundRect">
            <a:avLst/>
          </a:prstGeom>
          <a:solidFill>
            <a:srgbClr val="FBB040"/>
          </a:solidFill>
          <a:ln>
            <a:solidFill>
              <a:schemeClr val="accent6">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effectLst>
                  <a:outerShdw blurRad="38100" dist="38100" dir="2700000" algn="tl">
                    <a:srgbClr val="000000">
                      <a:alpha val="43137"/>
                    </a:srgbClr>
                  </a:outerShdw>
                </a:effectLst>
              </a:rPr>
              <a:t>Funding mechanism (on or off balance sheet)</a:t>
            </a:r>
          </a:p>
        </p:txBody>
      </p:sp>
      <p:sp>
        <p:nvSpPr>
          <p:cNvPr id="20" name="Rounded Rectangle 19"/>
          <p:cNvSpPr/>
          <p:nvPr/>
        </p:nvSpPr>
        <p:spPr>
          <a:xfrm>
            <a:off x="301800" y="1425161"/>
            <a:ext cx="2669999" cy="3070639"/>
          </a:xfrm>
          <a:prstGeom prst="roundRect">
            <a:avLst/>
          </a:prstGeom>
          <a:solidFill>
            <a:srgbClr val="A25C0A"/>
          </a:solidFill>
          <a:ln>
            <a:solidFill>
              <a:schemeClr val="accent6">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Rationale:</a:t>
            </a:r>
          </a:p>
          <a:p>
            <a:pPr algn="ctr"/>
            <a:r>
              <a:rPr lang="en-ZA" sz="1400" dirty="0"/>
              <a:t>Off balance sheet items are of particular interest to investors trying to determine the financial health of a company. These items are harder to track, and can become hidden liabilities.</a:t>
            </a:r>
          </a:p>
        </p:txBody>
      </p:sp>
      <p:graphicFrame>
        <p:nvGraphicFramePr>
          <p:cNvPr id="19" name="Table 18"/>
          <p:cNvGraphicFramePr>
            <a:graphicFrameLocks noGrp="1"/>
          </p:cNvGraphicFramePr>
          <p:nvPr>
            <p:extLst>
              <p:ext uri="{D42A27DB-BD31-4B8C-83A1-F6EECF244321}">
                <p14:modId xmlns:p14="http://schemas.microsoft.com/office/powerpoint/2010/main" val="907587098"/>
              </p:ext>
            </p:extLst>
          </p:nvPr>
        </p:nvGraphicFramePr>
        <p:xfrm>
          <a:off x="301800" y="4612984"/>
          <a:ext cx="8540400" cy="1483016"/>
        </p:xfrm>
        <a:graphic>
          <a:graphicData uri="http://schemas.openxmlformats.org/drawingml/2006/table">
            <a:tbl>
              <a:tblPr>
                <a:tableStyleId>{8A107856-5554-42FB-B03E-39F5DBC370BA}</a:tableStyleId>
              </a:tblPr>
              <a:tblGrid>
                <a:gridCol w="1984200">
                  <a:extLst>
                    <a:ext uri="{9D8B030D-6E8A-4147-A177-3AD203B41FA5}">
                      <a16:colId xmlns:a16="http://schemas.microsoft.com/office/drawing/2014/main" xmlns="" val="1657430925"/>
                    </a:ext>
                  </a:extLst>
                </a:gridCol>
                <a:gridCol w="838200">
                  <a:extLst>
                    <a:ext uri="{9D8B030D-6E8A-4147-A177-3AD203B41FA5}">
                      <a16:colId xmlns:a16="http://schemas.microsoft.com/office/drawing/2014/main" xmlns="" val="3817515994"/>
                    </a:ext>
                  </a:extLst>
                </a:gridCol>
                <a:gridCol w="800850">
                  <a:extLst>
                    <a:ext uri="{9D8B030D-6E8A-4147-A177-3AD203B41FA5}">
                      <a16:colId xmlns:a16="http://schemas.microsoft.com/office/drawing/2014/main" xmlns="" val="1827070510"/>
                    </a:ext>
                  </a:extLst>
                </a:gridCol>
                <a:gridCol w="819525">
                  <a:extLst>
                    <a:ext uri="{9D8B030D-6E8A-4147-A177-3AD203B41FA5}">
                      <a16:colId xmlns:a16="http://schemas.microsoft.com/office/drawing/2014/main" xmlns="" val="621333306"/>
                    </a:ext>
                  </a:extLst>
                </a:gridCol>
                <a:gridCol w="819525">
                  <a:extLst>
                    <a:ext uri="{9D8B030D-6E8A-4147-A177-3AD203B41FA5}">
                      <a16:colId xmlns:a16="http://schemas.microsoft.com/office/drawing/2014/main" xmlns="" val="1233543083"/>
                    </a:ext>
                  </a:extLst>
                </a:gridCol>
                <a:gridCol w="819525">
                  <a:extLst>
                    <a:ext uri="{9D8B030D-6E8A-4147-A177-3AD203B41FA5}">
                      <a16:colId xmlns:a16="http://schemas.microsoft.com/office/drawing/2014/main" xmlns="" val="4151636946"/>
                    </a:ext>
                  </a:extLst>
                </a:gridCol>
                <a:gridCol w="819525">
                  <a:extLst>
                    <a:ext uri="{9D8B030D-6E8A-4147-A177-3AD203B41FA5}">
                      <a16:colId xmlns:a16="http://schemas.microsoft.com/office/drawing/2014/main" xmlns="" val="952786054"/>
                    </a:ext>
                  </a:extLst>
                </a:gridCol>
                <a:gridCol w="874050">
                  <a:extLst>
                    <a:ext uri="{9D8B030D-6E8A-4147-A177-3AD203B41FA5}">
                      <a16:colId xmlns:a16="http://schemas.microsoft.com/office/drawing/2014/main" xmlns="" val="2005836382"/>
                    </a:ext>
                  </a:extLst>
                </a:gridCol>
                <a:gridCol w="765000">
                  <a:extLst>
                    <a:ext uri="{9D8B030D-6E8A-4147-A177-3AD203B41FA5}">
                      <a16:colId xmlns:a16="http://schemas.microsoft.com/office/drawing/2014/main" xmlns="" val="3717540793"/>
                    </a:ext>
                  </a:extLst>
                </a:gridCol>
              </a:tblGrid>
              <a:tr h="576576">
                <a:tc>
                  <a:txBody>
                    <a:bodyPr/>
                    <a:lstStyle/>
                    <a:p>
                      <a:pPr marL="0" algn="ctr" defTabSz="914400" rtl="0" eaLnBrk="1" fontAlgn="b" latinLnBrk="0" hangingPunct="1"/>
                      <a:r>
                        <a:rPr lang="en-ZA" sz="1600" b="1" u="none" strike="noStrike" kern="1200" dirty="0">
                          <a:effectLst/>
                        </a:rPr>
                        <a:t>Municipality</a:t>
                      </a:r>
                      <a:endParaRPr lang="en-ZA" sz="1600" b="1" u="none" strike="noStrike" kern="1200" dirty="0">
                        <a:solidFill>
                          <a:schemeClr val="dk1"/>
                        </a:solidFill>
                        <a:effectLst/>
                        <a:latin typeface="+mn-lt"/>
                        <a:ea typeface="+mn-ea"/>
                        <a:cs typeface="+mn-cs"/>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MAN</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i="0" u="none" strike="noStrike" dirty="0">
                          <a:solidFill>
                            <a:schemeClr val="dk1"/>
                          </a:solidFill>
                          <a:effectLst/>
                          <a:latin typeface="+mn-lt"/>
                        </a:rPr>
                        <a:t>TSH</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CPT</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NMB</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i="0" u="none" strike="noStrike" dirty="0">
                          <a:solidFill>
                            <a:schemeClr val="dk1"/>
                          </a:solidFill>
                          <a:effectLst/>
                          <a:latin typeface="+mn-lt"/>
                        </a:rPr>
                        <a:t>ETK</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BCM</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EKU</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COJ</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extLst>
                  <a:ext uri="{0D108BD9-81ED-4DB2-BD59-A6C34878D82A}">
                    <a16:rowId xmlns:a16="http://schemas.microsoft.com/office/drawing/2014/main" xmlns="" val="3753848894"/>
                  </a:ext>
                </a:extLst>
              </a:tr>
              <a:tr h="9064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1400" b="1" u="none" strike="noStrike" kern="1200" dirty="0">
                          <a:solidFill>
                            <a:schemeClr val="dk1"/>
                          </a:solidFill>
                          <a:effectLst/>
                          <a:latin typeface="+mn-lt"/>
                          <a:ea typeface="+mn-ea"/>
                          <a:cs typeface="+mn-cs"/>
                        </a:rPr>
                        <a:t>On or off balance sheet items</a:t>
                      </a:r>
                    </a:p>
                  </a:txBody>
                  <a:tcPr marL="5833" marR="5833" marT="5833" marB="0" anchor="ctr"/>
                </a:tc>
                <a:tc>
                  <a:txBody>
                    <a:bodyPr/>
                    <a:lstStyle/>
                    <a:p>
                      <a:pPr marL="0" algn="ctr" defTabSz="914400" rtl="0" eaLnBrk="1" fontAlgn="b" latinLnBrk="0" hangingPunct="1"/>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i="1" u="none" strike="noStrike" kern="1200" dirty="0">
                        <a:solidFill>
                          <a:srgbClr val="FF0000"/>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i="1" u="none" strike="noStrike" kern="1200" dirty="0">
                        <a:solidFill>
                          <a:srgbClr val="FF0000"/>
                        </a:solidFill>
                        <a:effectLst/>
                        <a:latin typeface="+mn-lt"/>
                        <a:ea typeface="+mn-ea"/>
                        <a:cs typeface="+mn-cs"/>
                      </a:endParaRPr>
                    </a:p>
                  </a:txBody>
                  <a:tcPr marL="5833" marR="5833" marT="5833" marB="0" anchor="ctr"/>
                </a:tc>
                <a:extLst>
                  <a:ext uri="{0D108BD9-81ED-4DB2-BD59-A6C34878D82A}">
                    <a16:rowId xmlns:a16="http://schemas.microsoft.com/office/drawing/2014/main" xmlns="" val="2936070554"/>
                  </a:ext>
                </a:extLst>
              </a:tr>
            </a:tbl>
          </a:graphicData>
        </a:graphic>
      </p:graphicFrame>
      <p:sp>
        <p:nvSpPr>
          <p:cNvPr id="21" name="Rounded Rectangle 20"/>
          <p:cNvSpPr/>
          <p:nvPr/>
        </p:nvSpPr>
        <p:spPr>
          <a:xfrm>
            <a:off x="2362200" y="5283054"/>
            <a:ext cx="6400800" cy="762000"/>
          </a:xfrm>
          <a:prstGeom prst="roundRect">
            <a:avLst/>
          </a:prstGeom>
          <a:solidFill>
            <a:srgbClr val="CCDDAB"/>
          </a:solidFill>
          <a:ln>
            <a:solidFill>
              <a:srgbClr val="CCDDAB"/>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i="1" dirty="0">
                <a:solidFill>
                  <a:srgbClr val="C00000"/>
                </a:solidFill>
              </a:rPr>
              <a:t>Unable to determine from the BEPP whether there are off balance sheet arrangements or the value of this exposure or the potential risk of such legal agreements</a:t>
            </a:r>
          </a:p>
        </p:txBody>
      </p:sp>
      <p:graphicFrame>
        <p:nvGraphicFramePr>
          <p:cNvPr id="5" name="Diagram 4"/>
          <p:cNvGraphicFramePr/>
          <p:nvPr>
            <p:extLst>
              <p:ext uri="{D42A27DB-BD31-4B8C-83A1-F6EECF244321}">
                <p14:modId xmlns:p14="http://schemas.microsoft.com/office/powerpoint/2010/main" val="2481074556"/>
              </p:ext>
            </p:extLst>
          </p:nvPr>
        </p:nvGraphicFramePr>
        <p:xfrm>
          <a:off x="3124200" y="1359308"/>
          <a:ext cx="5718000" cy="3202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340520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52400" y="381000"/>
            <a:ext cx="8839200" cy="469492"/>
          </a:xfrm>
        </p:spPr>
        <p:txBody>
          <a:bodyPr/>
          <a:lstStyle/>
          <a:p>
            <a:r>
              <a:rPr lang="en-ZA" sz="2800" dirty="0">
                <a:solidFill>
                  <a:schemeClr val="accent2"/>
                </a:solidFill>
              </a:rPr>
              <a:t>Evaluation of Metro Financial Status and Borrowing Capacity</a:t>
            </a:r>
            <a:endParaRPr lang="en-US" sz="2800" dirty="0">
              <a:solidFill>
                <a:schemeClr val="accent2"/>
              </a:solidFill>
            </a:endParaRPr>
          </a:p>
        </p:txBody>
      </p:sp>
      <p:sp>
        <p:nvSpPr>
          <p:cNvPr id="2" name="Rounded Rectangle 1"/>
          <p:cNvSpPr/>
          <p:nvPr/>
        </p:nvSpPr>
        <p:spPr>
          <a:xfrm>
            <a:off x="316943" y="914400"/>
            <a:ext cx="8525257" cy="381000"/>
          </a:xfrm>
          <a:prstGeom prst="roundRect">
            <a:avLst/>
          </a:prstGeom>
          <a:solidFill>
            <a:srgbClr val="00B050"/>
          </a:solidFill>
          <a:ln>
            <a:solidFill>
              <a:srgbClr val="00B05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effectLst>
                  <a:outerShdw blurRad="38100" dist="38100" dir="2700000" algn="tl">
                    <a:srgbClr val="000000">
                      <a:alpha val="43137"/>
                    </a:srgbClr>
                  </a:outerShdw>
                </a:effectLst>
              </a:rPr>
              <a:t>Recommendations: Funding mechanism: off balance sheet arrangements</a:t>
            </a:r>
          </a:p>
        </p:txBody>
      </p:sp>
      <p:sp>
        <p:nvSpPr>
          <p:cNvPr id="5" name="Rounded Rectangle 4"/>
          <p:cNvSpPr/>
          <p:nvPr/>
        </p:nvSpPr>
        <p:spPr>
          <a:xfrm>
            <a:off x="316943" y="3349535"/>
            <a:ext cx="8525257" cy="995480"/>
          </a:xfrm>
          <a:prstGeom prst="roundRect">
            <a:avLst/>
          </a:prstGeom>
          <a:scene3d>
            <a:camera prst="orthographicFront"/>
            <a:lightRig rig="threePt" dir="t"/>
          </a:scene3d>
          <a:sp3d>
            <a:bevelT w="101600" prst="riblet"/>
          </a:sp3d>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rtlCol="0" anchor="ctr"/>
          <a:lstStyle/>
          <a:p>
            <a:pPr marL="285750" indent="-285750">
              <a:buFont typeface="Arial" panose="020B0604020202020204" pitchFamily="34" charset="0"/>
              <a:buChar char="•"/>
            </a:pPr>
            <a:r>
              <a:rPr lang="en-ZA" b="1" dirty="0">
                <a:solidFill>
                  <a:schemeClr val="bg1"/>
                </a:solidFill>
              </a:rPr>
              <a:t>Metros should factor the potential impact of these arrangements into the calculations of their financial ratios, where appropriate</a:t>
            </a:r>
          </a:p>
        </p:txBody>
      </p:sp>
      <p:sp>
        <p:nvSpPr>
          <p:cNvPr id="34" name="Rounded Rectangle 33"/>
          <p:cNvSpPr/>
          <p:nvPr/>
        </p:nvSpPr>
        <p:spPr>
          <a:xfrm>
            <a:off x="348518" y="1521560"/>
            <a:ext cx="8525257" cy="1383067"/>
          </a:xfrm>
          <a:prstGeom prst="roundRect">
            <a:avLst/>
          </a:prstGeom>
          <a:scene3d>
            <a:camera prst="orthographicFront"/>
            <a:lightRig rig="threePt" dir="t"/>
          </a:scene3d>
          <a:sp3d>
            <a:bevelT w="101600" prst="riblet"/>
          </a:sp3d>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rtlCol="0" anchor="ctr"/>
          <a:lstStyle/>
          <a:p>
            <a:pPr algn="ctr"/>
            <a:r>
              <a:rPr lang="en-ZA" b="1" dirty="0">
                <a:solidFill>
                  <a:schemeClr val="bg1"/>
                </a:solidFill>
              </a:rPr>
              <a:t>Metros should disclose off balance sheet arrangements under the following conditions: </a:t>
            </a:r>
          </a:p>
          <a:p>
            <a:pPr marL="285750" indent="-285750">
              <a:buFont typeface="Arial" panose="020B0604020202020204" pitchFamily="34" charset="0"/>
              <a:buChar char="•"/>
            </a:pPr>
            <a:r>
              <a:rPr lang="en-ZA" b="1" dirty="0"/>
              <a:t>the risks or benefits arising from arrangements are material;</a:t>
            </a:r>
          </a:p>
          <a:p>
            <a:pPr marL="285750" indent="-285750">
              <a:buFont typeface="Arial" panose="020B0604020202020204" pitchFamily="34" charset="0"/>
              <a:buChar char="•"/>
            </a:pPr>
            <a:r>
              <a:rPr lang="en-ZA" b="1" dirty="0"/>
              <a:t>only to the extent necessary for enabling the financial position of the company to be assessed, particularly by potential investors</a:t>
            </a:r>
            <a:endParaRPr lang="en-ZA" b="1" dirty="0">
              <a:solidFill>
                <a:schemeClr val="bg1"/>
              </a:solidFill>
            </a:endParaRPr>
          </a:p>
        </p:txBody>
      </p:sp>
      <p:sp>
        <p:nvSpPr>
          <p:cNvPr id="35" name="Rounded Rectangle 34"/>
          <p:cNvSpPr/>
          <p:nvPr/>
        </p:nvSpPr>
        <p:spPr>
          <a:xfrm>
            <a:off x="348518" y="4648200"/>
            <a:ext cx="8525257" cy="995480"/>
          </a:xfrm>
          <a:prstGeom prst="roundRect">
            <a:avLst/>
          </a:prstGeom>
          <a:scene3d>
            <a:camera prst="orthographicFront"/>
            <a:lightRig rig="threePt" dir="t"/>
          </a:scene3d>
          <a:sp3d>
            <a:bevelT w="101600" prst="riblet"/>
          </a:sp3d>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rtlCol="0" anchor="ctr"/>
          <a:lstStyle/>
          <a:p>
            <a:pPr marL="285750" indent="-285750">
              <a:buFont typeface="Arial" panose="020B0604020202020204" pitchFamily="34" charset="0"/>
              <a:buChar char="•"/>
            </a:pPr>
            <a:r>
              <a:rPr lang="en-ZA" b="1" dirty="0">
                <a:solidFill>
                  <a:schemeClr val="bg1"/>
                </a:solidFill>
              </a:rPr>
              <a:t>Material off balance sheet items should be disclosed in the BEPP, with an indication of the benefits and risks, if applicable, of such arrangements</a:t>
            </a:r>
          </a:p>
        </p:txBody>
      </p:sp>
    </p:spTree>
    <p:extLst>
      <p:ext uri="{BB962C8B-B14F-4D97-AF65-F5344CB8AC3E}">
        <p14:creationId xmlns:p14="http://schemas.microsoft.com/office/powerpoint/2010/main" val="248299164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52400" y="381000"/>
            <a:ext cx="8839200" cy="469492"/>
          </a:xfrm>
        </p:spPr>
        <p:txBody>
          <a:bodyPr/>
          <a:lstStyle/>
          <a:p>
            <a:r>
              <a:rPr lang="en-ZA" sz="2800" dirty="0">
                <a:solidFill>
                  <a:schemeClr val="accent2"/>
                </a:solidFill>
              </a:rPr>
              <a:t>Evaluation of Project Pipeline and Funding</a:t>
            </a:r>
            <a:endParaRPr lang="en-US" sz="2800" dirty="0">
              <a:solidFill>
                <a:schemeClr val="accent2"/>
              </a:solidFill>
            </a:endParaRPr>
          </a:p>
        </p:txBody>
      </p:sp>
      <p:sp>
        <p:nvSpPr>
          <p:cNvPr id="2" name="Rounded Rectangle 1"/>
          <p:cNvSpPr/>
          <p:nvPr/>
        </p:nvSpPr>
        <p:spPr>
          <a:xfrm>
            <a:off x="316943" y="914400"/>
            <a:ext cx="8525257" cy="381000"/>
          </a:xfrm>
          <a:prstGeom prst="roundRect">
            <a:avLst/>
          </a:prstGeom>
          <a:solidFill>
            <a:srgbClr val="FBB040"/>
          </a:solidFill>
          <a:ln>
            <a:solidFill>
              <a:schemeClr val="accent6">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effectLst>
                  <a:outerShdw blurRad="38100" dist="38100" dir="2700000" algn="tl">
                    <a:srgbClr val="000000">
                      <a:alpha val="43137"/>
                    </a:srgbClr>
                  </a:outerShdw>
                </a:effectLst>
              </a:rPr>
              <a:t>Systematic identification, prioritisation and allocation</a:t>
            </a:r>
          </a:p>
        </p:txBody>
      </p:sp>
      <p:sp>
        <p:nvSpPr>
          <p:cNvPr id="20" name="Rounded Rectangle 19"/>
          <p:cNvSpPr/>
          <p:nvPr/>
        </p:nvSpPr>
        <p:spPr>
          <a:xfrm>
            <a:off x="316943" y="1429921"/>
            <a:ext cx="8525257" cy="1008479"/>
          </a:xfrm>
          <a:prstGeom prst="roundRect">
            <a:avLst/>
          </a:prstGeom>
          <a:solidFill>
            <a:srgbClr val="A25C0A"/>
          </a:solidFill>
          <a:ln>
            <a:solidFill>
              <a:schemeClr val="accent6">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Goal:</a:t>
            </a:r>
          </a:p>
          <a:p>
            <a:pPr algn="ctr"/>
            <a:r>
              <a:rPr lang="en-ZA" sz="1400" dirty="0"/>
              <a:t>Finding and selecting the right catalytic projects and developing a valuable project pipeline are crucial to success.</a:t>
            </a:r>
            <a:endParaRPr lang="en-ZA" sz="1400" i="1" dirty="0"/>
          </a:p>
          <a:p>
            <a:pPr algn="ctr"/>
            <a:r>
              <a:rPr lang="en-ZA" sz="1400" i="1" dirty="0"/>
              <a:t>To be successful, the project identification, prioritisation and allocation process must be well defined and disciplined, addressing the most critical demands faced by the metro in a systematic way</a:t>
            </a:r>
          </a:p>
          <a:p>
            <a:pPr algn="ctr"/>
            <a:r>
              <a:rPr lang="en-ZA" sz="1400" dirty="0"/>
              <a:t> </a:t>
            </a:r>
          </a:p>
        </p:txBody>
      </p:sp>
      <p:graphicFrame>
        <p:nvGraphicFramePr>
          <p:cNvPr id="4" name="Table 3"/>
          <p:cNvGraphicFramePr>
            <a:graphicFrameLocks noGrp="1"/>
          </p:cNvGraphicFramePr>
          <p:nvPr>
            <p:extLst>
              <p:ext uri="{D42A27DB-BD31-4B8C-83A1-F6EECF244321}">
                <p14:modId xmlns:p14="http://schemas.microsoft.com/office/powerpoint/2010/main" val="3383071934"/>
              </p:ext>
            </p:extLst>
          </p:nvPr>
        </p:nvGraphicFramePr>
        <p:xfrm>
          <a:off x="304800" y="2590803"/>
          <a:ext cx="8525257" cy="2882026"/>
        </p:xfrm>
        <a:graphic>
          <a:graphicData uri="http://schemas.openxmlformats.org/drawingml/2006/table">
            <a:tbl>
              <a:tblPr>
                <a:tableStyleId>{8A107856-5554-42FB-B03E-39F5DBC370BA}</a:tableStyleId>
              </a:tblPr>
              <a:tblGrid>
                <a:gridCol w="1840799">
                  <a:extLst>
                    <a:ext uri="{9D8B030D-6E8A-4147-A177-3AD203B41FA5}">
                      <a16:colId xmlns:a16="http://schemas.microsoft.com/office/drawing/2014/main" xmlns="" val="713542069"/>
                    </a:ext>
                  </a:extLst>
                </a:gridCol>
                <a:gridCol w="848953">
                  <a:extLst>
                    <a:ext uri="{9D8B030D-6E8A-4147-A177-3AD203B41FA5}">
                      <a16:colId xmlns:a16="http://schemas.microsoft.com/office/drawing/2014/main" xmlns="" val="2675828034"/>
                    </a:ext>
                  </a:extLst>
                </a:gridCol>
                <a:gridCol w="851055">
                  <a:extLst>
                    <a:ext uri="{9D8B030D-6E8A-4147-A177-3AD203B41FA5}">
                      <a16:colId xmlns:a16="http://schemas.microsoft.com/office/drawing/2014/main" xmlns="" val="3857971009"/>
                    </a:ext>
                  </a:extLst>
                </a:gridCol>
                <a:gridCol w="949819">
                  <a:extLst>
                    <a:ext uri="{9D8B030D-6E8A-4147-A177-3AD203B41FA5}">
                      <a16:colId xmlns:a16="http://schemas.microsoft.com/office/drawing/2014/main" xmlns="" val="2838981391"/>
                    </a:ext>
                  </a:extLst>
                </a:gridCol>
                <a:gridCol w="916198">
                  <a:extLst>
                    <a:ext uri="{9D8B030D-6E8A-4147-A177-3AD203B41FA5}">
                      <a16:colId xmlns:a16="http://schemas.microsoft.com/office/drawing/2014/main" xmlns="" val="1585847051"/>
                    </a:ext>
                  </a:extLst>
                </a:gridCol>
                <a:gridCol w="815331">
                  <a:extLst>
                    <a:ext uri="{9D8B030D-6E8A-4147-A177-3AD203B41FA5}">
                      <a16:colId xmlns:a16="http://schemas.microsoft.com/office/drawing/2014/main" xmlns="" val="2792678422"/>
                    </a:ext>
                  </a:extLst>
                </a:gridCol>
                <a:gridCol w="790115">
                  <a:extLst>
                    <a:ext uri="{9D8B030D-6E8A-4147-A177-3AD203B41FA5}">
                      <a16:colId xmlns:a16="http://schemas.microsoft.com/office/drawing/2014/main" xmlns="" val="608618556"/>
                    </a:ext>
                  </a:extLst>
                </a:gridCol>
                <a:gridCol w="731277">
                  <a:extLst>
                    <a:ext uri="{9D8B030D-6E8A-4147-A177-3AD203B41FA5}">
                      <a16:colId xmlns:a16="http://schemas.microsoft.com/office/drawing/2014/main" xmlns="" val="600133110"/>
                    </a:ext>
                  </a:extLst>
                </a:gridCol>
                <a:gridCol w="781710">
                  <a:extLst>
                    <a:ext uri="{9D8B030D-6E8A-4147-A177-3AD203B41FA5}">
                      <a16:colId xmlns:a16="http://schemas.microsoft.com/office/drawing/2014/main" xmlns="" val="2423837885"/>
                    </a:ext>
                  </a:extLst>
                </a:gridCol>
              </a:tblGrid>
              <a:tr h="231808">
                <a:tc>
                  <a:txBody>
                    <a:bodyPr/>
                    <a:lstStyle/>
                    <a:p>
                      <a:pPr marL="0" algn="ctr" defTabSz="914400" rtl="0" eaLnBrk="1" fontAlgn="b" latinLnBrk="0" hangingPunct="1"/>
                      <a:r>
                        <a:rPr lang="en-ZA" sz="1600" b="1" u="none" strike="noStrike" kern="1200" dirty="0">
                          <a:effectLst/>
                        </a:rPr>
                        <a:t>Municipality</a:t>
                      </a:r>
                      <a:endParaRPr lang="en-ZA" sz="1600" b="1" u="none" strike="noStrike" kern="1200" dirty="0">
                        <a:solidFill>
                          <a:schemeClr val="dk1"/>
                        </a:solidFill>
                        <a:effectLst/>
                        <a:latin typeface="+mn-lt"/>
                        <a:ea typeface="+mn-ea"/>
                        <a:cs typeface="+mn-cs"/>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MAN</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i="0" u="none" strike="noStrike" dirty="0">
                          <a:solidFill>
                            <a:schemeClr val="dk1"/>
                          </a:solidFill>
                          <a:effectLst/>
                          <a:latin typeface="+mn-lt"/>
                        </a:rPr>
                        <a:t>TSH</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CPT</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NMB</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i="0" u="none" strike="noStrike" dirty="0">
                          <a:solidFill>
                            <a:schemeClr val="dk1"/>
                          </a:solidFill>
                          <a:effectLst/>
                          <a:latin typeface="+mn-lt"/>
                        </a:rPr>
                        <a:t>ETK</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BCM</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EKU</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COJ</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extLst>
                  <a:ext uri="{0D108BD9-81ED-4DB2-BD59-A6C34878D82A}">
                    <a16:rowId xmlns:a16="http://schemas.microsoft.com/office/drawing/2014/main" xmlns="" val="2315441594"/>
                  </a:ext>
                </a:extLst>
              </a:tr>
              <a:tr h="345005">
                <a:tc>
                  <a:txBody>
                    <a:bodyPr/>
                    <a:lstStyle/>
                    <a:p>
                      <a:pPr algn="l" fontAlgn="b"/>
                      <a:r>
                        <a:rPr lang="en-ZA" sz="1200" u="none" strike="noStrike" dirty="0">
                          <a:effectLst/>
                        </a:rPr>
                        <a:t>Pipeline of projects clearly identified</a:t>
                      </a:r>
                      <a:endParaRPr lang="en-ZA" sz="1200" b="1" i="0" u="none" strike="noStrike" dirty="0">
                        <a:solidFill>
                          <a:srgbClr val="002060"/>
                        </a:solidFill>
                        <a:effectLst/>
                        <a:latin typeface="Calibri" panose="020F0502020204030204" pitchFamily="34" charset="0"/>
                      </a:endParaRPr>
                    </a:p>
                  </a:txBody>
                  <a:tcPr marL="5833" marR="5833" marT="5833" marB="0" anchor="ctr"/>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extLst>
                  <a:ext uri="{0D108BD9-81ED-4DB2-BD59-A6C34878D82A}">
                    <a16:rowId xmlns:a16="http://schemas.microsoft.com/office/drawing/2014/main" xmlns="" val="1402549536"/>
                  </a:ext>
                </a:extLst>
              </a:tr>
              <a:tr h="345005">
                <a:tc>
                  <a:txBody>
                    <a:bodyPr/>
                    <a:lstStyle/>
                    <a:p>
                      <a:pPr marL="0" lvl="0" algn="l" defTabSz="914400" rtl="0" eaLnBrk="1" fontAlgn="b" latinLnBrk="0" hangingPunct="1"/>
                      <a:r>
                        <a:rPr lang="en-ZA" sz="1200" u="none" strike="noStrike" kern="1200" dirty="0">
                          <a:effectLst/>
                        </a:rPr>
                        <a:t>Project feasibility/pre-feasibility conducted</a:t>
                      </a:r>
                      <a:endParaRPr lang="en-ZA" sz="1200" b="1" u="none" strike="noStrike" kern="1200" dirty="0">
                        <a:solidFill>
                          <a:srgbClr val="002060"/>
                        </a:solidFill>
                        <a:effectLst/>
                        <a:latin typeface="+mn-lt"/>
                        <a:ea typeface="+mn-ea"/>
                        <a:cs typeface="+mn-cs"/>
                      </a:endParaRPr>
                    </a:p>
                  </a:txBody>
                  <a:tcPr marL="5833" marR="5833" marT="5833" marB="0" anchor="ctr"/>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extLst>
                  <a:ext uri="{0D108BD9-81ED-4DB2-BD59-A6C34878D82A}">
                    <a16:rowId xmlns:a16="http://schemas.microsoft.com/office/drawing/2014/main" xmlns="" val="3884477945"/>
                  </a:ext>
                </a:extLst>
              </a:tr>
              <a:tr h="345005">
                <a:tc>
                  <a:txBody>
                    <a:bodyPr/>
                    <a:lstStyle/>
                    <a:p>
                      <a:pPr algn="l" fontAlgn="b"/>
                      <a:r>
                        <a:rPr lang="en-ZA" sz="1200" u="none" strike="noStrike" dirty="0">
                          <a:effectLst/>
                        </a:rPr>
                        <a:t>Project pipeline fully costed over the MTREF</a:t>
                      </a:r>
                      <a:endParaRPr lang="en-ZA" sz="1200" b="1" i="0" u="none" strike="noStrike" dirty="0">
                        <a:solidFill>
                          <a:srgbClr val="002060"/>
                        </a:solidFill>
                        <a:effectLst/>
                        <a:latin typeface="Calibri" panose="020F0502020204030204" pitchFamily="34" charset="0"/>
                      </a:endParaRPr>
                    </a:p>
                  </a:txBody>
                  <a:tcPr marL="5833" marR="5833" marT="5833" marB="0" anchor="ctr"/>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extLst>
                  <a:ext uri="{0D108BD9-81ED-4DB2-BD59-A6C34878D82A}">
                    <a16:rowId xmlns:a16="http://schemas.microsoft.com/office/drawing/2014/main" xmlns="" val="3972081780"/>
                  </a:ext>
                </a:extLst>
              </a:tr>
              <a:tr h="514799">
                <a:tc>
                  <a:txBody>
                    <a:bodyPr/>
                    <a:lstStyle/>
                    <a:p>
                      <a:pPr algn="l" fontAlgn="b"/>
                      <a:r>
                        <a:rPr lang="en-ZA" sz="1200" u="none" strike="noStrike" dirty="0">
                          <a:effectLst/>
                        </a:rPr>
                        <a:t>Funding sources indicated/identified (grants, own revenue, borrowing)</a:t>
                      </a:r>
                      <a:endParaRPr lang="en-ZA" sz="1200" b="1" i="0" u="none" strike="noStrike" dirty="0">
                        <a:solidFill>
                          <a:srgbClr val="002060"/>
                        </a:solidFill>
                        <a:effectLst/>
                        <a:latin typeface="Calibri" panose="020F0502020204030204" pitchFamily="34" charset="0"/>
                      </a:endParaRPr>
                    </a:p>
                  </a:txBody>
                  <a:tcPr marL="5833" marR="5833" marT="5833" marB="0" anchor="ctr"/>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extLst>
                  <a:ext uri="{0D108BD9-81ED-4DB2-BD59-A6C34878D82A}">
                    <a16:rowId xmlns:a16="http://schemas.microsoft.com/office/drawing/2014/main" xmlns="" val="1191945548"/>
                  </a:ext>
                </a:extLst>
              </a:tr>
              <a:tr h="345005">
                <a:tc>
                  <a:txBody>
                    <a:bodyPr/>
                    <a:lstStyle/>
                    <a:p>
                      <a:pPr algn="l" fontAlgn="b"/>
                      <a:r>
                        <a:rPr lang="en-ZA" sz="1200" u="none" strike="noStrike" dirty="0">
                          <a:effectLst/>
                        </a:rPr>
                        <a:t>Alternative funding sources identified </a:t>
                      </a:r>
                      <a:endParaRPr lang="en-ZA" sz="1200" b="1" i="0" u="none" strike="noStrike" dirty="0">
                        <a:solidFill>
                          <a:srgbClr val="002060"/>
                        </a:solidFill>
                        <a:effectLst/>
                        <a:latin typeface="Calibri" panose="020F0502020204030204" pitchFamily="34" charset="0"/>
                      </a:endParaRPr>
                    </a:p>
                  </a:txBody>
                  <a:tcPr marL="5833" marR="5833" marT="5833" marB="0" anchor="ctr"/>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833" marR="5833" marT="5833" marB="0" anchor="b"/>
                </a:tc>
                <a:extLst>
                  <a:ext uri="{0D108BD9-81ED-4DB2-BD59-A6C34878D82A}">
                    <a16:rowId xmlns:a16="http://schemas.microsoft.com/office/drawing/2014/main" xmlns="" val="3869654344"/>
                  </a:ext>
                </a:extLst>
              </a:tr>
              <a:tr h="295754">
                <a:tc>
                  <a:txBody>
                    <a:bodyPr/>
                    <a:lstStyle/>
                    <a:p>
                      <a:pPr algn="l" fontAlgn="b"/>
                      <a:r>
                        <a:rPr lang="en-ZA" sz="1200" u="none" strike="noStrike" dirty="0">
                          <a:effectLst/>
                        </a:rPr>
                        <a:t>Project pipeline status</a:t>
                      </a:r>
                      <a:endParaRPr lang="en-ZA" sz="1200" b="1" i="0" u="none" strike="noStrike" dirty="0">
                        <a:solidFill>
                          <a:srgbClr val="002060"/>
                        </a:solidFill>
                        <a:effectLst/>
                        <a:latin typeface="Calibri" panose="020F0502020204030204" pitchFamily="34" charset="0"/>
                      </a:endParaRPr>
                    </a:p>
                  </a:txBody>
                  <a:tcPr marL="5833" marR="5833" marT="5833" marB="0" anchor="ctr"/>
                </a:tc>
                <a:tc>
                  <a:txBody>
                    <a:bodyPr/>
                    <a:lstStyle/>
                    <a:p>
                      <a:pPr algn="l" fontAlgn="b"/>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5833" marR="5833" marT="5833" marB="0" anchor="b"/>
                </a:tc>
                <a:extLst>
                  <a:ext uri="{0D108BD9-81ED-4DB2-BD59-A6C34878D82A}">
                    <a16:rowId xmlns:a16="http://schemas.microsoft.com/office/drawing/2014/main" xmlns="" val="3754886212"/>
                  </a:ext>
                </a:extLst>
              </a:tr>
              <a:tr h="295754">
                <a:tc>
                  <a:txBody>
                    <a:bodyPr/>
                    <a:lstStyle/>
                    <a:p>
                      <a:pPr algn="l" fontAlgn="b"/>
                      <a:r>
                        <a:rPr lang="en-ZA" sz="1200" b="1" i="0" u="none" strike="noStrike" dirty="0">
                          <a:solidFill>
                            <a:schemeClr val="tx1"/>
                          </a:solidFill>
                          <a:effectLst/>
                          <a:latin typeface="Calibri" panose="020F0502020204030204" pitchFamily="34" charset="0"/>
                        </a:rPr>
                        <a:t>Overall Rating</a:t>
                      </a:r>
                    </a:p>
                  </a:txBody>
                  <a:tcPr marL="5833" marR="5833" marT="5833" marB="0" anchor="ctr"/>
                </a:tc>
                <a:tc>
                  <a:txBody>
                    <a:bodyPr/>
                    <a:lstStyle/>
                    <a:p>
                      <a:pPr algn="l" fontAlgn="b"/>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5833" marR="5833" marT="5833"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5833" marR="5833" marT="5833" marB="0" anchor="b"/>
                </a:tc>
                <a:extLst>
                  <a:ext uri="{0D108BD9-81ED-4DB2-BD59-A6C34878D82A}">
                    <a16:rowId xmlns:a16="http://schemas.microsoft.com/office/drawing/2014/main" xmlns="" val="2636518287"/>
                  </a:ext>
                </a:extLst>
              </a:tr>
            </a:tbl>
          </a:graphicData>
        </a:graphic>
      </p:graphicFrame>
      <p:grpSp>
        <p:nvGrpSpPr>
          <p:cNvPr id="11" name="Group 10"/>
          <p:cNvGrpSpPr/>
          <p:nvPr/>
        </p:nvGrpSpPr>
        <p:grpSpPr>
          <a:xfrm>
            <a:off x="316943" y="6530827"/>
            <a:ext cx="8539911" cy="192432"/>
            <a:chOff x="537029" y="6533802"/>
            <a:chExt cx="7881257" cy="274321"/>
          </a:xfrm>
        </p:grpSpPr>
        <p:sp>
          <p:nvSpPr>
            <p:cNvPr id="12" name="Rectangle 11"/>
            <p:cNvSpPr/>
            <p:nvPr/>
          </p:nvSpPr>
          <p:spPr>
            <a:xfrm>
              <a:off x="6589486" y="6533802"/>
              <a:ext cx="1828800" cy="2743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rgbClr val="002060"/>
                  </a:solidFill>
                </a:rPr>
                <a:t>Excellent</a:t>
              </a:r>
            </a:p>
          </p:txBody>
        </p:sp>
        <p:sp>
          <p:nvSpPr>
            <p:cNvPr id="13" name="Rectangle 12"/>
            <p:cNvSpPr/>
            <p:nvPr/>
          </p:nvSpPr>
          <p:spPr>
            <a:xfrm>
              <a:off x="4608286" y="6533803"/>
              <a:ext cx="1828800" cy="2743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rgbClr val="002060"/>
                  </a:solidFill>
                </a:rPr>
                <a:t>Good</a:t>
              </a:r>
            </a:p>
          </p:txBody>
        </p:sp>
        <p:sp>
          <p:nvSpPr>
            <p:cNvPr id="14" name="Oval 13"/>
            <p:cNvSpPr/>
            <p:nvPr/>
          </p:nvSpPr>
          <p:spPr>
            <a:xfrm>
              <a:off x="5026040" y="6597638"/>
              <a:ext cx="143316" cy="151899"/>
            </a:xfrm>
            <a:prstGeom prst="ellipse">
              <a:avLst/>
            </a:prstGeom>
            <a:solidFill>
              <a:srgbClr val="AFBE24"/>
            </a:solidFill>
            <a:ln>
              <a:solidFill>
                <a:srgbClr val="AFB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a:p>
          </p:txBody>
        </p:sp>
        <p:sp>
          <p:nvSpPr>
            <p:cNvPr id="15" name="Rectangle 14"/>
            <p:cNvSpPr/>
            <p:nvPr/>
          </p:nvSpPr>
          <p:spPr>
            <a:xfrm>
              <a:off x="2590800" y="6533804"/>
              <a:ext cx="1828800" cy="2743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rgbClr val="002060"/>
                  </a:solidFill>
                </a:rPr>
                <a:t>Average</a:t>
              </a:r>
            </a:p>
          </p:txBody>
        </p:sp>
        <p:sp>
          <p:nvSpPr>
            <p:cNvPr id="16" name="Oval 15"/>
            <p:cNvSpPr/>
            <p:nvPr/>
          </p:nvSpPr>
          <p:spPr>
            <a:xfrm>
              <a:off x="2854511" y="6600930"/>
              <a:ext cx="144959" cy="16169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a:p>
          </p:txBody>
        </p:sp>
        <p:sp>
          <p:nvSpPr>
            <p:cNvPr id="18" name="Oval 17"/>
            <p:cNvSpPr/>
            <p:nvPr/>
          </p:nvSpPr>
          <p:spPr>
            <a:xfrm>
              <a:off x="6854841" y="6577872"/>
              <a:ext cx="150116" cy="184757"/>
            </a:xfrm>
            <a:prstGeom prst="ellipse">
              <a:avLst/>
            </a:prstGeom>
            <a:solidFill>
              <a:srgbClr val="11FF7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dirty="0"/>
            </a:p>
          </p:txBody>
        </p:sp>
        <p:grpSp>
          <p:nvGrpSpPr>
            <p:cNvPr id="22" name="Group 21"/>
            <p:cNvGrpSpPr/>
            <p:nvPr/>
          </p:nvGrpSpPr>
          <p:grpSpPr>
            <a:xfrm>
              <a:off x="537029" y="6533802"/>
              <a:ext cx="1790369" cy="274319"/>
              <a:chOff x="457201" y="6543139"/>
              <a:chExt cx="1790369" cy="274319"/>
            </a:xfrm>
          </p:grpSpPr>
          <p:sp>
            <p:nvSpPr>
              <p:cNvPr id="23" name="Rectangle 22"/>
              <p:cNvSpPr/>
              <p:nvPr/>
            </p:nvSpPr>
            <p:spPr>
              <a:xfrm>
                <a:off x="457201" y="6543139"/>
                <a:ext cx="1790369" cy="2743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rgbClr val="002060"/>
                    </a:solidFill>
                  </a:rPr>
                  <a:t>Poor</a:t>
                </a:r>
              </a:p>
            </p:txBody>
          </p:sp>
          <p:sp>
            <p:nvSpPr>
              <p:cNvPr id="24" name="Oval 23"/>
              <p:cNvSpPr/>
              <p:nvPr/>
            </p:nvSpPr>
            <p:spPr>
              <a:xfrm>
                <a:off x="726835" y="6598575"/>
                <a:ext cx="140646" cy="16029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a:p>
            </p:txBody>
          </p:sp>
        </p:grpSp>
      </p:grpSp>
      <p:sp>
        <p:nvSpPr>
          <p:cNvPr id="27" name="Oval 26"/>
          <p:cNvSpPr/>
          <p:nvPr/>
        </p:nvSpPr>
        <p:spPr>
          <a:xfrm>
            <a:off x="4191000" y="4093669"/>
            <a:ext cx="242656" cy="227295"/>
          </a:xfrm>
          <a:prstGeom prst="ellipse">
            <a:avLst/>
          </a:prstGeom>
          <a:solidFill>
            <a:srgbClr val="11FF7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Oval 27"/>
          <p:cNvSpPr/>
          <p:nvPr/>
        </p:nvSpPr>
        <p:spPr>
          <a:xfrm>
            <a:off x="5137235" y="4582368"/>
            <a:ext cx="237791" cy="2272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Oval 28"/>
          <p:cNvSpPr/>
          <p:nvPr/>
        </p:nvSpPr>
        <p:spPr>
          <a:xfrm>
            <a:off x="5127254" y="3286965"/>
            <a:ext cx="275266" cy="22729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Oval 30"/>
          <p:cNvSpPr/>
          <p:nvPr/>
        </p:nvSpPr>
        <p:spPr>
          <a:xfrm>
            <a:off x="5133857" y="4093669"/>
            <a:ext cx="275266" cy="22729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Oval 31"/>
          <p:cNvSpPr/>
          <p:nvPr/>
        </p:nvSpPr>
        <p:spPr>
          <a:xfrm>
            <a:off x="5135628" y="4904229"/>
            <a:ext cx="275266" cy="22729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Oval 34"/>
          <p:cNvSpPr/>
          <p:nvPr/>
        </p:nvSpPr>
        <p:spPr>
          <a:xfrm>
            <a:off x="5981538" y="4582368"/>
            <a:ext cx="237791" cy="2272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Oval 35"/>
          <p:cNvSpPr/>
          <p:nvPr/>
        </p:nvSpPr>
        <p:spPr>
          <a:xfrm>
            <a:off x="5962800" y="4901621"/>
            <a:ext cx="275266" cy="22729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Oval 36"/>
          <p:cNvSpPr/>
          <p:nvPr/>
        </p:nvSpPr>
        <p:spPr>
          <a:xfrm>
            <a:off x="5950075" y="3647119"/>
            <a:ext cx="285338" cy="236819"/>
          </a:xfrm>
          <a:prstGeom prst="ellipse">
            <a:avLst/>
          </a:prstGeom>
          <a:solidFill>
            <a:srgbClr val="AFBE24"/>
          </a:solidFill>
          <a:ln>
            <a:solidFill>
              <a:srgbClr val="AFB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a:p>
        </p:txBody>
      </p:sp>
      <p:sp>
        <p:nvSpPr>
          <p:cNvPr id="38" name="Oval 37"/>
          <p:cNvSpPr/>
          <p:nvPr/>
        </p:nvSpPr>
        <p:spPr>
          <a:xfrm>
            <a:off x="5114925" y="3626425"/>
            <a:ext cx="297667" cy="258943"/>
          </a:xfrm>
          <a:prstGeom prst="ellipse">
            <a:avLst/>
          </a:prstGeom>
          <a:solidFill>
            <a:srgbClr val="AFBE24"/>
          </a:solidFill>
          <a:ln>
            <a:solidFill>
              <a:srgbClr val="AFB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a:p>
        </p:txBody>
      </p:sp>
      <p:sp>
        <p:nvSpPr>
          <p:cNvPr id="39" name="Oval 38"/>
          <p:cNvSpPr/>
          <p:nvPr/>
        </p:nvSpPr>
        <p:spPr>
          <a:xfrm>
            <a:off x="5962801" y="4093669"/>
            <a:ext cx="275266" cy="22729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Oval 39"/>
          <p:cNvSpPr/>
          <p:nvPr/>
        </p:nvSpPr>
        <p:spPr>
          <a:xfrm>
            <a:off x="5962801" y="3285717"/>
            <a:ext cx="275266" cy="22729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Rounded Rectangle 41"/>
          <p:cNvSpPr/>
          <p:nvPr/>
        </p:nvSpPr>
        <p:spPr>
          <a:xfrm>
            <a:off x="316943" y="5523466"/>
            <a:ext cx="8513114" cy="950257"/>
          </a:xfrm>
          <a:prstGeom prst="roundRect">
            <a:avLst/>
          </a:prstGeom>
          <a:solidFill>
            <a:srgbClr val="C00000"/>
          </a:solidFill>
          <a:ln>
            <a:solidFill>
              <a:srgbClr val="C00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ZA" sz="1600" b="1" dirty="0"/>
              <a:t>This evaluation was based on a desktop review of Part D. Capital Funding of the BEPP. </a:t>
            </a:r>
          </a:p>
          <a:p>
            <a:pPr marL="285750" indent="-285750">
              <a:buFont typeface="Arial" panose="020B0604020202020204" pitchFamily="34" charset="0"/>
              <a:buChar char="•"/>
            </a:pPr>
            <a:r>
              <a:rPr lang="en-ZA" sz="1600" b="1" dirty="0"/>
              <a:t>An extended evaluation, to include a review of business cases, programme and project plans, dependencies and interdependencies, prioritisation &amp; decision matrices and funding requirements, may lead to a different evaluation to the one reflected above. </a:t>
            </a:r>
          </a:p>
        </p:txBody>
      </p:sp>
      <p:sp>
        <p:nvSpPr>
          <p:cNvPr id="43" name="Oval 42"/>
          <p:cNvSpPr/>
          <p:nvPr/>
        </p:nvSpPr>
        <p:spPr>
          <a:xfrm>
            <a:off x="4191000" y="4901620"/>
            <a:ext cx="242656" cy="227295"/>
          </a:xfrm>
          <a:prstGeom prst="ellipse">
            <a:avLst/>
          </a:prstGeom>
          <a:solidFill>
            <a:srgbClr val="11FF7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4" name="Oval 43"/>
          <p:cNvSpPr/>
          <p:nvPr/>
        </p:nvSpPr>
        <p:spPr>
          <a:xfrm>
            <a:off x="4191000" y="4581387"/>
            <a:ext cx="242656" cy="227295"/>
          </a:xfrm>
          <a:prstGeom prst="ellipse">
            <a:avLst/>
          </a:prstGeom>
          <a:solidFill>
            <a:srgbClr val="11FF7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5" name="Oval 44"/>
          <p:cNvSpPr/>
          <p:nvPr/>
        </p:nvSpPr>
        <p:spPr>
          <a:xfrm>
            <a:off x="4191000" y="3640633"/>
            <a:ext cx="242656" cy="227295"/>
          </a:xfrm>
          <a:prstGeom prst="ellipse">
            <a:avLst/>
          </a:prstGeom>
          <a:solidFill>
            <a:srgbClr val="11FF7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6" name="Oval 45"/>
          <p:cNvSpPr/>
          <p:nvPr/>
        </p:nvSpPr>
        <p:spPr>
          <a:xfrm>
            <a:off x="5950075" y="2907770"/>
            <a:ext cx="285338" cy="222574"/>
          </a:xfrm>
          <a:prstGeom prst="ellipse">
            <a:avLst/>
          </a:prstGeom>
          <a:solidFill>
            <a:srgbClr val="AFBE24"/>
          </a:solidFill>
          <a:ln>
            <a:solidFill>
              <a:srgbClr val="AFB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a:p>
        </p:txBody>
      </p:sp>
      <p:sp>
        <p:nvSpPr>
          <p:cNvPr id="47" name="Oval 46"/>
          <p:cNvSpPr/>
          <p:nvPr/>
        </p:nvSpPr>
        <p:spPr>
          <a:xfrm>
            <a:off x="5113461" y="2912742"/>
            <a:ext cx="285338" cy="222574"/>
          </a:xfrm>
          <a:prstGeom prst="ellipse">
            <a:avLst/>
          </a:prstGeom>
          <a:solidFill>
            <a:srgbClr val="AFBE24"/>
          </a:solidFill>
          <a:ln>
            <a:solidFill>
              <a:srgbClr val="AFB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a:p>
        </p:txBody>
      </p:sp>
      <p:sp>
        <p:nvSpPr>
          <p:cNvPr id="49" name="Oval 48"/>
          <p:cNvSpPr/>
          <p:nvPr/>
        </p:nvSpPr>
        <p:spPr>
          <a:xfrm>
            <a:off x="4169659" y="3287848"/>
            <a:ext cx="285338" cy="222574"/>
          </a:xfrm>
          <a:prstGeom prst="ellipse">
            <a:avLst/>
          </a:prstGeom>
          <a:solidFill>
            <a:srgbClr val="AFBE24"/>
          </a:solidFill>
          <a:ln>
            <a:solidFill>
              <a:srgbClr val="AFB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a:p>
        </p:txBody>
      </p:sp>
      <p:sp>
        <p:nvSpPr>
          <p:cNvPr id="50" name="Oval 49"/>
          <p:cNvSpPr/>
          <p:nvPr/>
        </p:nvSpPr>
        <p:spPr>
          <a:xfrm>
            <a:off x="4191000" y="2908021"/>
            <a:ext cx="242656" cy="227295"/>
          </a:xfrm>
          <a:prstGeom prst="ellipse">
            <a:avLst/>
          </a:prstGeom>
          <a:solidFill>
            <a:srgbClr val="11FF7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2" name="Oval 51"/>
          <p:cNvSpPr/>
          <p:nvPr/>
        </p:nvSpPr>
        <p:spPr>
          <a:xfrm>
            <a:off x="3329778" y="3650673"/>
            <a:ext cx="285338" cy="222574"/>
          </a:xfrm>
          <a:prstGeom prst="ellipse">
            <a:avLst/>
          </a:prstGeom>
          <a:solidFill>
            <a:srgbClr val="AFBE24"/>
          </a:solidFill>
          <a:ln>
            <a:solidFill>
              <a:srgbClr val="AFB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a:p>
        </p:txBody>
      </p:sp>
      <p:sp>
        <p:nvSpPr>
          <p:cNvPr id="53" name="Oval 52"/>
          <p:cNvSpPr/>
          <p:nvPr/>
        </p:nvSpPr>
        <p:spPr>
          <a:xfrm>
            <a:off x="2400172" y="3650673"/>
            <a:ext cx="285338" cy="222574"/>
          </a:xfrm>
          <a:prstGeom prst="ellipse">
            <a:avLst/>
          </a:prstGeom>
          <a:solidFill>
            <a:srgbClr val="AFBE24"/>
          </a:solidFill>
          <a:ln>
            <a:solidFill>
              <a:srgbClr val="AFB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a:p>
        </p:txBody>
      </p:sp>
      <p:sp>
        <p:nvSpPr>
          <p:cNvPr id="55" name="Oval 54"/>
          <p:cNvSpPr/>
          <p:nvPr/>
        </p:nvSpPr>
        <p:spPr>
          <a:xfrm>
            <a:off x="6806509" y="3643087"/>
            <a:ext cx="285338" cy="240852"/>
          </a:xfrm>
          <a:prstGeom prst="ellipse">
            <a:avLst/>
          </a:prstGeom>
          <a:solidFill>
            <a:srgbClr val="AFBE24"/>
          </a:solidFill>
          <a:ln>
            <a:solidFill>
              <a:srgbClr val="AFB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a:p>
        </p:txBody>
      </p:sp>
      <p:sp>
        <p:nvSpPr>
          <p:cNvPr id="56" name="Oval 55"/>
          <p:cNvSpPr/>
          <p:nvPr/>
        </p:nvSpPr>
        <p:spPr>
          <a:xfrm>
            <a:off x="8259381" y="3647120"/>
            <a:ext cx="285338" cy="222574"/>
          </a:xfrm>
          <a:prstGeom prst="ellipse">
            <a:avLst/>
          </a:prstGeom>
          <a:solidFill>
            <a:srgbClr val="AFBE24"/>
          </a:solidFill>
          <a:ln>
            <a:solidFill>
              <a:srgbClr val="AFB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a:p>
        </p:txBody>
      </p:sp>
      <p:sp>
        <p:nvSpPr>
          <p:cNvPr id="61" name="Oval 60"/>
          <p:cNvSpPr/>
          <p:nvPr/>
        </p:nvSpPr>
        <p:spPr>
          <a:xfrm>
            <a:off x="7586922" y="2907770"/>
            <a:ext cx="242656" cy="227295"/>
          </a:xfrm>
          <a:prstGeom prst="ellipse">
            <a:avLst/>
          </a:prstGeom>
          <a:solidFill>
            <a:srgbClr val="11FF7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3" name="Oval 62"/>
          <p:cNvSpPr/>
          <p:nvPr/>
        </p:nvSpPr>
        <p:spPr>
          <a:xfrm>
            <a:off x="7586922" y="4931315"/>
            <a:ext cx="242656" cy="227295"/>
          </a:xfrm>
          <a:prstGeom prst="ellipse">
            <a:avLst/>
          </a:prstGeom>
          <a:solidFill>
            <a:srgbClr val="11FF7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4" name="Oval 63"/>
          <p:cNvSpPr/>
          <p:nvPr/>
        </p:nvSpPr>
        <p:spPr>
          <a:xfrm>
            <a:off x="7566065" y="4093669"/>
            <a:ext cx="242656" cy="227295"/>
          </a:xfrm>
          <a:prstGeom prst="ellipse">
            <a:avLst/>
          </a:prstGeom>
          <a:solidFill>
            <a:srgbClr val="11FF7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5" name="Oval 64"/>
          <p:cNvSpPr/>
          <p:nvPr/>
        </p:nvSpPr>
        <p:spPr>
          <a:xfrm>
            <a:off x="7577859" y="3656644"/>
            <a:ext cx="242656" cy="227295"/>
          </a:xfrm>
          <a:prstGeom prst="ellipse">
            <a:avLst/>
          </a:prstGeom>
          <a:solidFill>
            <a:srgbClr val="11FF7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6" name="Oval 65"/>
          <p:cNvSpPr/>
          <p:nvPr/>
        </p:nvSpPr>
        <p:spPr>
          <a:xfrm>
            <a:off x="7539675" y="3285717"/>
            <a:ext cx="285338" cy="222574"/>
          </a:xfrm>
          <a:prstGeom prst="ellipse">
            <a:avLst/>
          </a:prstGeom>
          <a:solidFill>
            <a:srgbClr val="AFBE24"/>
          </a:solidFill>
          <a:ln>
            <a:solidFill>
              <a:srgbClr val="AFB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a:p>
        </p:txBody>
      </p:sp>
      <p:sp>
        <p:nvSpPr>
          <p:cNvPr id="67" name="Oval 66"/>
          <p:cNvSpPr/>
          <p:nvPr/>
        </p:nvSpPr>
        <p:spPr>
          <a:xfrm>
            <a:off x="8297022" y="2907770"/>
            <a:ext cx="242656" cy="227295"/>
          </a:xfrm>
          <a:prstGeom prst="ellipse">
            <a:avLst/>
          </a:prstGeom>
          <a:solidFill>
            <a:srgbClr val="11FF7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8" name="Oval 67"/>
          <p:cNvSpPr/>
          <p:nvPr/>
        </p:nvSpPr>
        <p:spPr>
          <a:xfrm>
            <a:off x="8280717" y="3285717"/>
            <a:ext cx="275266" cy="22729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1" name="Oval 70"/>
          <p:cNvSpPr/>
          <p:nvPr/>
        </p:nvSpPr>
        <p:spPr>
          <a:xfrm>
            <a:off x="8264412" y="4903973"/>
            <a:ext cx="275266" cy="22729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2" name="Oval 71"/>
          <p:cNvSpPr/>
          <p:nvPr/>
        </p:nvSpPr>
        <p:spPr>
          <a:xfrm>
            <a:off x="6809063" y="2901730"/>
            <a:ext cx="285338" cy="222574"/>
          </a:xfrm>
          <a:prstGeom prst="ellipse">
            <a:avLst/>
          </a:prstGeom>
          <a:solidFill>
            <a:srgbClr val="AFBE24"/>
          </a:solidFill>
          <a:ln>
            <a:solidFill>
              <a:srgbClr val="AFB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a:p>
        </p:txBody>
      </p:sp>
      <p:sp>
        <p:nvSpPr>
          <p:cNvPr id="73" name="Oval 72"/>
          <p:cNvSpPr/>
          <p:nvPr/>
        </p:nvSpPr>
        <p:spPr>
          <a:xfrm>
            <a:off x="6806509" y="3276764"/>
            <a:ext cx="275266" cy="22729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4" name="Oval 73"/>
          <p:cNvSpPr/>
          <p:nvPr/>
        </p:nvSpPr>
        <p:spPr>
          <a:xfrm>
            <a:off x="6806509" y="4118849"/>
            <a:ext cx="275266" cy="22729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6" name="Oval 75"/>
          <p:cNvSpPr/>
          <p:nvPr/>
        </p:nvSpPr>
        <p:spPr>
          <a:xfrm>
            <a:off x="6820132" y="4904150"/>
            <a:ext cx="275266" cy="22729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7" name="Oval 76"/>
          <p:cNvSpPr/>
          <p:nvPr/>
        </p:nvSpPr>
        <p:spPr>
          <a:xfrm>
            <a:off x="7570617" y="4590055"/>
            <a:ext cx="275266" cy="22729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9" name="Oval 78"/>
          <p:cNvSpPr/>
          <p:nvPr/>
        </p:nvSpPr>
        <p:spPr>
          <a:xfrm>
            <a:off x="6801473" y="4580463"/>
            <a:ext cx="285338" cy="235162"/>
          </a:xfrm>
          <a:prstGeom prst="ellipse">
            <a:avLst/>
          </a:prstGeom>
          <a:solidFill>
            <a:srgbClr val="AFBE24"/>
          </a:solidFill>
          <a:ln>
            <a:solidFill>
              <a:srgbClr val="AFB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a:p>
        </p:txBody>
      </p:sp>
      <p:sp>
        <p:nvSpPr>
          <p:cNvPr id="80" name="Oval 79"/>
          <p:cNvSpPr/>
          <p:nvPr/>
        </p:nvSpPr>
        <p:spPr>
          <a:xfrm>
            <a:off x="2402455" y="2905424"/>
            <a:ext cx="285338" cy="222574"/>
          </a:xfrm>
          <a:prstGeom prst="ellipse">
            <a:avLst/>
          </a:prstGeom>
          <a:solidFill>
            <a:srgbClr val="AFBE24"/>
          </a:solidFill>
          <a:ln>
            <a:solidFill>
              <a:srgbClr val="AFB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a:p>
        </p:txBody>
      </p:sp>
      <p:sp>
        <p:nvSpPr>
          <p:cNvPr id="81" name="Oval 80"/>
          <p:cNvSpPr/>
          <p:nvPr/>
        </p:nvSpPr>
        <p:spPr>
          <a:xfrm>
            <a:off x="2400172" y="3267921"/>
            <a:ext cx="275266" cy="22729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3" name="Oval 82"/>
          <p:cNvSpPr/>
          <p:nvPr/>
        </p:nvSpPr>
        <p:spPr>
          <a:xfrm>
            <a:off x="2416477" y="4086401"/>
            <a:ext cx="242656" cy="227295"/>
          </a:xfrm>
          <a:prstGeom prst="ellipse">
            <a:avLst/>
          </a:prstGeom>
          <a:solidFill>
            <a:srgbClr val="11FF7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4" name="Oval 83"/>
          <p:cNvSpPr/>
          <p:nvPr/>
        </p:nvSpPr>
        <p:spPr>
          <a:xfrm>
            <a:off x="2431010" y="4580463"/>
            <a:ext cx="237791" cy="2272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5" name="Oval 84"/>
          <p:cNvSpPr/>
          <p:nvPr/>
        </p:nvSpPr>
        <p:spPr>
          <a:xfrm>
            <a:off x="2396396" y="4912267"/>
            <a:ext cx="275266" cy="22729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6" name="Oval 85"/>
          <p:cNvSpPr/>
          <p:nvPr/>
        </p:nvSpPr>
        <p:spPr>
          <a:xfrm>
            <a:off x="3324674" y="2901730"/>
            <a:ext cx="242656" cy="227295"/>
          </a:xfrm>
          <a:prstGeom prst="ellipse">
            <a:avLst/>
          </a:prstGeom>
          <a:solidFill>
            <a:srgbClr val="11FF7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7" name="Oval 86"/>
          <p:cNvSpPr/>
          <p:nvPr/>
        </p:nvSpPr>
        <p:spPr>
          <a:xfrm>
            <a:off x="3324040" y="3270281"/>
            <a:ext cx="285338" cy="222574"/>
          </a:xfrm>
          <a:prstGeom prst="ellipse">
            <a:avLst/>
          </a:prstGeom>
          <a:solidFill>
            <a:srgbClr val="AFBE24"/>
          </a:solidFill>
          <a:ln>
            <a:solidFill>
              <a:srgbClr val="AFB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a:p>
        </p:txBody>
      </p:sp>
      <p:sp>
        <p:nvSpPr>
          <p:cNvPr id="88" name="Oval 87"/>
          <p:cNvSpPr/>
          <p:nvPr/>
        </p:nvSpPr>
        <p:spPr>
          <a:xfrm>
            <a:off x="3324040" y="4086401"/>
            <a:ext cx="242656" cy="227295"/>
          </a:xfrm>
          <a:prstGeom prst="ellipse">
            <a:avLst/>
          </a:prstGeom>
          <a:solidFill>
            <a:srgbClr val="11FF7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9" name="Oval 88"/>
          <p:cNvSpPr/>
          <p:nvPr/>
        </p:nvSpPr>
        <p:spPr>
          <a:xfrm>
            <a:off x="3324531" y="4559482"/>
            <a:ext cx="285338" cy="259603"/>
          </a:xfrm>
          <a:prstGeom prst="ellipse">
            <a:avLst/>
          </a:prstGeom>
          <a:solidFill>
            <a:srgbClr val="AFBE24"/>
          </a:solidFill>
          <a:ln>
            <a:solidFill>
              <a:srgbClr val="AFB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a:p>
        </p:txBody>
      </p:sp>
      <p:sp>
        <p:nvSpPr>
          <p:cNvPr id="90" name="Oval 89"/>
          <p:cNvSpPr/>
          <p:nvPr/>
        </p:nvSpPr>
        <p:spPr>
          <a:xfrm>
            <a:off x="3307735" y="4923312"/>
            <a:ext cx="275266" cy="22729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1" name="Oval 90"/>
          <p:cNvSpPr/>
          <p:nvPr/>
        </p:nvSpPr>
        <p:spPr>
          <a:xfrm>
            <a:off x="2396396" y="5196667"/>
            <a:ext cx="275266" cy="22729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3" name="Oval 92"/>
          <p:cNvSpPr/>
          <p:nvPr/>
        </p:nvSpPr>
        <p:spPr>
          <a:xfrm>
            <a:off x="5127254" y="5196667"/>
            <a:ext cx="275266" cy="22729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4" name="Oval 93"/>
          <p:cNvSpPr/>
          <p:nvPr/>
        </p:nvSpPr>
        <p:spPr>
          <a:xfrm>
            <a:off x="5955111" y="5196667"/>
            <a:ext cx="275266" cy="22729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5" name="Oval 94"/>
          <p:cNvSpPr/>
          <p:nvPr/>
        </p:nvSpPr>
        <p:spPr>
          <a:xfrm>
            <a:off x="6801473" y="5201388"/>
            <a:ext cx="285338" cy="222574"/>
          </a:xfrm>
          <a:prstGeom prst="ellipse">
            <a:avLst/>
          </a:prstGeom>
          <a:solidFill>
            <a:srgbClr val="AFBE24"/>
          </a:solidFill>
          <a:ln>
            <a:solidFill>
              <a:srgbClr val="AFB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a:p>
        </p:txBody>
      </p:sp>
      <p:sp>
        <p:nvSpPr>
          <p:cNvPr id="96" name="Oval 95"/>
          <p:cNvSpPr/>
          <p:nvPr/>
        </p:nvSpPr>
        <p:spPr>
          <a:xfrm>
            <a:off x="3326733" y="5217877"/>
            <a:ext cx="285338" cy="222574"/>
          </a:xfrm>
          <a:prstGeom prst="ellipse">
            <a:avLst/>
          </a:prstGeom>
          <a:solidFill>
            <a:srgbClr val="AFBE24"/>
          </a:solidFill>
          <a:ln>
            <a:solidFill>
              <a:srgbClr val="AFB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a:p>
        </p:txBody>
      </p:sp>
      <p:sp>
        <p:nvSpPr>
          <p:cNvPr id="97" name="Oval 96"/>
          <p:cNvSpPr/>
          <p:nvPr/>
        </p:nvSpPr>
        <p:spPr>
          <a:xfrm>
            <a:off x="4192190" y="5215516"/>
            <a:ext cx="242656" cy="227295"/>
          </a:xfrm>
          <a:prstGeom prst="ellipse">
            <a:avLst/>
          </a:prstGeom>
          <a:solidFill>
            <a:srgbClr val="11FF7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8" name="Oval 97"/>
          <p:cNvSpPr/>
          <p:nvPr/>
        </p:nvSpPr>
        <p:spPr>
          <a:xfrm>
            <a:off x="7583903" y="5196666"/>
            <a:ext cx="242656" cy="227295"/>
          </a:xfrm>
          <a:prstGeom prst="ellipse">
            <a:avLst/>
          </a:prstGeom>
          <a:solidFill>
            <a:srgbClr val="11FF7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9" name="Oval 98"/>
          <p:cNvSpPr/>
          <p:nvPr/>
        </p:nvSpPr>
        <p:spPr>
          <a:xfrm>
            <a:off x="8259381" y="4093669"/>
            <a:ext cx="285338" cy="222574"/>
          </a:xfrm>
          <a:prstGeom prst="ellipse">
            <a:avLst/>
          </a:prstGeom>
          <a:solidFill>
            <a:srgbClr val="AFBE24"/>
          </a:solidFill>
          <a:ln>
            <a:solidFill>
              <a:srgbClr val="AFB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a:p>
        </p:txBody>
      </p:sp>
      <p:sp>
        <p:nvSpPr>
          <p:cNvPr id="100" name="Oval 99"/>
          <p:cNvSpPr/>
          <p:nvPr/>
        </p:nvSpPr>
        <p:spPr>
          <a:xfrm>
            <a:off x="8259381" y="4569329"/>
            <a:ext cx="285338" cy="222574"/>
          </a:xfrm>
          <a:prstGeom prst="ellipse">
            <a:avLst/>
          </a:prstGeom>
          <a:solidFill>
            <a:srgbClr val="AFBE24"/>
          </a:solidFill>
          <a:ln>
            <a:solidFill>
              <a:srgbClr val="AFB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a:p>
        </p:txBody>
      </p:sp>
      <p:sp>
        <p:nvSpPr>
          <p:cNvPr id="101" name="Oval 100"/>
          <p:cNvSpPr/>
          <p:nvPr/>
        </p:nvSpPr>
        <p:spPr>
          <a:xfrm>
            <a:off x="8259381" y="5218808"/>
            <a:ext cx="285338" cy="222574"/>
          </a:xfrm>
          <a:prstGeom prst="ellipse">
            <a:avLst/>
          </a:prstGeom>
          <a:solidFill>
            <a:srgbClr val="AFBE24"/>
          </a:solidFill>
          <a:ln>
            <a:solidFill>
              <a:srgbClr val="AFB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0"/>
          </a:p>
        </p:txBody>
      </p:sp>
    </p:spTree>
    <p:extLst>
      <p:ext uri="{BB962C8B-B14F-4D97-AF65-F5344CB8AC3E}">
        <p14:creationId xmlns:p14="http://schemas.microsoft.com/office/powerpoint/2010/main" val="383887106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52400" y="381000"/>
            <a:ext cx="8839200" cy="469492"/>
          </a:xfrm>
        </p:spPr>
        <p:txBody>
          <a:bodyPr/>
          <a:lstStyle/>
          <a:p>
            <a:r>
              <a:rPr lang="en-ZA" sz="2800" dirty="0">
                <a:solidFill>
                  <a:schemeClr val="accent2"/>
                </a:solidFill>
              </a:rPr>
              <a:t>Evaluation of Project Pipeline and Funding</a:t>
            </a:r>
            <a:endParaRPr lang="en-US" sz="2800" dirty="0">
              <a:solidFill>
                <a:schemeClr val="accent2"/>
              </a:solidFill>
            </a:endParaRPr>
          </a:p>
        </p:txBody>
      </p:sp>
      <p:sp>
        <p:nvSpPr>
          <p:cNvPr id="2" name="Rounded Rectangle 1"/>
          <p:cNvSpPr/>
          <p:nvPr/>
        </p:nvSpPr>
        <p:spPr>
          <a:xfrm>
            <a:off x="316943" y="914400"/>
            <a:ext cx="8525257" cy="381000"/>
          </a:xfrm>
          <a:prstGeom prst="roundRect">
            <a:avLst/>
          </a:prstGeom>
          <a:solidFill>
            <a:srgbClr val="00B050"/>
          </a:solidFill>
          <a:ln>
            <a:solidFill>
              <a:srgbClr val="00B05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effectLst>
                  <a:outerShdw blurRad="38100" dist="38100" dir="2700000" algn="tl">
                    <a:srgbClr val="000000">
                      <a:alpha val="43137"/>
                    </a:srgbClr>
                  </a:outerShdw>
                </a:effectLst>
              </a:rPr>
              <a:t>Recommendations: Systematic identification, prioritisation and allocation</a:t>
            </a:r>
          </a:p>
        </p:txBody>
      </p:sp>
      <p:sp>
        <p:nvSpPr>
          <p:cNvPr id="5" name="Rounded Rectangle 4"/>
          <p:cNvSpPr/>
          <p:nvPr/>
        </p:nvSpPr>
        <p:spPr>
          <a:xfrm>
            <a:off x="316942" y="2781316"/>
            <a:ext cx="8525257" cy="3543284"/>
          </a:xfrm>
          <a:prstGeom prst="roundRect">
            <a:avLst/>
          </a:prstGeom>
          <a:scene3d>
            <a:camera prst="orthographicFront"/>
            <a:lightRig rig="threePt" dir="t"/>
          </a:scene3d>
          <a:sp3d>
            <a:bevelT w="101600" prst="riblet"/>
          </a:sp3d>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rtlCol="0" anchor="ctr"/>
          <a:lstStyle/>
          <a:p>
            <a:r>
              <a:rPr lang="en-ZA" b="1" dirty="0">
                <a:solidFill>
                  <a:schemeClr val="bg1"/>
                </a:solidFill>
              </a:rPr>
              <a:t>It is recommended that comprehensive detail be provided for all of the following components in Part D. Capital Funding of the BEPP:</a:t>
            </a:r>
          </a:p>
          <a:p>
            <a:pPr marL="742950" lvl="1" indent="-285750" eaLnBrk="1" fontAlgn="b" hangingPunct="1">
              <a:buFont typeface="Arial" panose="020B0604020202020204" pitchFamily="34" charset="0"/>
              <a:buChar char="•"/>
            </a:pPr>
            <a:r>
              <a:rPr lang="en-ZA" b="1" dirty="0"/>
              <a:t>Pipeline of projects</a:t>
            </a:r>
          </a:p>
          <a:p>
            <a:pPr marL="742950" lvl="1" indent="-285750" eaLnBrk="1" fontAlgn="b" hangingPunct="1">
              <a:buFont typeface="Arial" panose="020B0604020202020204" pitchFamily="34" charset="0"/>
              <a:buChar char="•"/>
            </a:pPr>
            <a:r>
              <a:rPr lang="en-ZA" b="1" dirty="0"/>
              <a:t>Indicate whether a project feasibility/pre-feasibility has been conducted</a:t>
            </a:r>
          </a:p>
          <a:p>
            <a:pPr marL="742950" lvl="1" indent="-285750" eaLnBrk="1" fontAlgn="b" hangingPunct="1">
              <a:buFont typeface="Arial" panose="020B0604020202020204" pitchFamily="34" charset="0"/>
              <a:buChar char="•"/>
            </a:pPr>
            <a:r>
              <a:rPr lang="en-ZA" b="1" dirty="0"/>
              <a:t>Project pipeline fully costed over the MTREF</a:t>
            </a:r>
          </a:p>
          <a:p>
            <a:pPr marL="742950" lvl="1" indent="-285750" eaLnBrk="1" fontAlgn="b" hangingPunct="1">
              <a:buFont typeface="Arial" panose="020B0604020202020204" pitchFamily="34" charset="0"/>
              <a:buChar char="•"/>
            </a:pPr>
            <a:r>
              <a:rPr lang="en-ZA" b="1" dirty="0"/>
              <a:t>Funding sources identified (grants, own revenue, borrowing) and status of financial closure in this respect</a:t>
            </a:r>
          </a:p>
          <a:p>
            <a:pPr marL="742950" lvl="1" indent="-285750" eaLnBrk="1" fontAlgn="b" hangingPunct="1">
              <a:buFont typeface="Arial" panose="020B0604020202020204" pitchFamily="34" charset="0"/>
              <a:buChar char="•"/>
            </a:pPr>
            <a:r>
              <a:rPr lang="en-ZA" b="1" dirty="0"/>
              <a:t>Identify alternative funding sources, and status of financial closure in this respect</a:t>
            </a:r>
          </a:p>
          <a:p>
            <a:pPr marL="742950" lvl="1" indent="-285750" eaLnBrk="1" fontAlgn="b" hangingPunct="1">
              <a:buFont typeface="Arial" panose="020B0604020202020204" pitchFamily="34" charset="0"/>
              <a:buChar char="•"/>
            </a:pPr>
            <a:r>
              <a:rPr lang="en-ZA" b="1" i="1" dirty="0">
                <a:solidFill>
                  <a:srgbClr val="C00000"/>
                </a:solidFill>
              </a:rPr>
              <a:t>Highlight projects for which funding has not been acquired/ secured</a:t>
            </a:r>
          </a:p>
          <a:p>
            <a:pPr marL="742950" lvl="1" indent="-285750" eaLnBrk="1" fontAlgn="b" hangingPunct="1">
              <a:buFont typeface="Arial" panose="020B0604020202020204" pitchFamily="34" charset="0"/>
              <a:buChar char="•"/>
            </a:pPr>
            <a:r>
              <a:rPr lang="en-ZA" b="1" i="1" dirty="0">
                <a:solidFill>
                  <a:srgbClr val="C00000"/>
                </a:solidFill>
              </a:rPr>
              <a:t>Indicate next steps in respect of “unbanked” projects </a:t>
            </a:r>
          </a:p>
          <a:p>
            <a:pPr marL="742950" lvl="1" indent="-285750" eaLnBrk="1" fontAlgn="b" hangingPunct="1">
              <a:buFont typeface="Arial" panose="020B0604020202020204" pitchFamily="34" charset="0"/>
              <a:buChar char="•"/>
            </a:pPr>
            <a:r>
              <a:rPr lang="en-ZA" b="1" dirty="0"/>
              <a:t>Indicate status of project pipeline </a:t>
            </a:r>
            <a:endParaRPr lang="en-ZA" b="1" dirty="0">
              <a:solidFill>
                <a:schemeClr val="bg1"/>
              </a:solidFill>
            </a:endParaRPr>
          </a:p>
        </p:txBody>
      </p:sp>
      <p:sp>
        <p:nvSpPr>
          <p:cNvPr id="34" name="Rounded Rectangle 33"/>
          <p:cNvSpPr/>
          <p:nvPr/>
        </p:nvSpPr>
        <p:spPr>
          <a:xfrm>
            <a:off x="316942" y="2122238"/>
            <a:ext cx="8525257" cy="596095"/>
          </a:xfrm>
          <a:prstGeom prst="roundRect">
            <a:avLst/>
          </a:prstGeom>
          <a:scene3d>
            <a:camera prst="orthographicFront"/>
            <a:lightRig rig="threePt" dir="t"/>
          </a:scene3d>
          <a:sp3d>
            <a:bevelT w="101600" prst="riblet"/>
          </a:sp3d>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rtlCol="0" anchor="ctr"/>
          <a:lstStyle/>
          <a:p>
            <a:pPr marL="285750" indent="-285750">
              <a:buFont typeface="Arial" panose="020B0604020202020204" pitchFamily="34" charset="0"/>
              <a:buChar char="•"/>
            </a:pPr>
            <a:r>
              <a:rPr lang="en-ZA" b="1" dirty="0">
                <a:solidFill>
                  <a:schemeClr val="bg1"/>
                </a:solidFill>
              </a:rPr>
              <a:t>It is recommended that BEPPs be standardised across all metros based on those of a high quality e.g. CPT </a:t>
            </a:r>
          </a:p>
        </p:txBody>
      </p:sp>
      <p:sp>
        <p:nvSpPr>
          <p:cNvPr id="7" name="Rounded Rectangle 6"/>
          <p:cNvSpPr/>
          <p:nvPr/>
        </p:nvSpPr>
        <p:spPr>
          <a:xfrm>
            <a:off x="316943" y="1384280"/>
            <a:ext cx="8513114" cy="698092"/>
          </a:xfrm>
          <a:prstGeom prst="roundRect">
            <a:avLst/>
          </a:prstGeom>
          <a:solidFill>
            <a:srgbClr val="C00000"/>
          </a:solidFill>
          <a:ln>
            <a:solidFill>
              <a:srgbClr val="C00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ZA" sz="1600" dirty="0"/>
              <a:t>The recommendations below must be interpreted with due consideration of the  limitations of the current desktop evaluation. An extended evaluation may lead to a modification of the recommendations below.</a:t>
            </a:r>
          </a:p>
        </p:txBody>
      </p:sp>
    </p:spTree>
    <p:extLst>
      <p:ext uri="{BB962C8B-B14F-4D97-AF65-F5344CB8AC3E}">
        <p14:creationId xmlns:p14="http://schemas.microsoft.com/office/powerpoint/2010/main" val="412209111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52400" y="381000"/>
            <a:ext cx="8839200" cy="469492"/>
          </a:xfrm>
        </p:spPr>
        <p:txBody>
          <a:bodyPr/>
          <a:lstStyle/>
          <a:p>
            <a:r>
              <a:rPr lang="en-ZA" sz="2800" dirty="0">
                <a:solidFill>
                  <a:schemeClr val="accent2"/>
                </a:solidFill>
              </a:rPr>
              <a:t>Evaluation of Risk Identification and Mitigation </a:t>
            </a:r>
            <a:endParaRPr lang="en-US" sz="2800" dirty="0">
              <a:solidFill>
                <a:schemeClr val="accent2"/>
              </a:solidFill>
            </a:endParaRPr>
          </a:p>
        </p:txBody>
      </p:sp>
      <p:sp>
        <p:nvSpPr>
          <p:cNvPr id="2" name="Rounded Rectangle 1"/>
          <p:cNvSpPr/>
          <p:nvPr/>
        </p:nvSpPr>
        <p:spPr>
          <a:xfrm>
            <a:off x="316943" y="914400"/>
            <a:ext cx="8525257" cy="381000"/>
          </a:xfrm>
          <a:prstGeom prst="roundRect">
            <a:avLst/>
          </a:prstGeom>
          <a:solidFill>
            <a:srgbClr val="FBB040"/>
          </a:solidFill>
          <a:ln>
            <a:solidFill>
              <a:schemeClr val="accent6">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effectLst>
                  <a:outerShdw blurRad="38100" dist="38100" dir="2700000" algn="tl">
                    <a:srgbClr val="000000">
                      <a:alpha val="43137"/>
                    </a:srgbClr>
                  </a:outerShdw>
                </a:effectLst>
              </a:rPr>
              <a:t>Availability of risk management strategy</a:t>
            </a:r>
          </a:p>
        </p:txBody>
      </p:sp>
      <p:sp>
        <p:nvSpPr>
          <p:cNvPr id="20" name="Rounded Rectangle 19"/>
          <p:cNvSpPr/>
          <p:nvPr/>
        </p:nvSpPr>
        <p:spPr>
          <a:xfrm>
            <a:off x="316943" y="1381665"/>
            <a:ext cx="2883457" cy="3070639"/>
          </a:xfrm>
          <a:prstGeom prst="roundRect">
            <a:avLst/>
          </a:prstGeom>
          <a:solidFill>
            <a:srgbClr val="A25C0A"/>
          </a:solidFill>
          <a:ln>
            <a:solidFill>
              <a:schemeClr val="accent6">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Objective:</a:t>
            </a:r>
          </a:p>
          <a:p>
            <a:pPr algn="ctr"/>
            <a:r>
              <a:rPr lang="en-ZA" sz="1600" dirty="0"/>
              <a:t>Risk is inherent in all activities of any large scale</a:t>
            </a:r>
          </a:p>
          <a:p>
            <a:pPr algn="ctr"/>
            <a:r>
              <a:rPr lang="en-ZA" sz="1600" dirty="0"/>
              <a:t>infrastructure project. To be successful, a risk management process is needed such that risk can be</a:t>
            </a:r>
          </a:p>
          <a:p>
            <a:pPr algn="ctr"/>
            <a:r>
              <a:rPr lang="en-ZA" sz="1600" dirty="0"/>
              <a:t>continually evaluated and managed in order to minimise the consequences of adverse events.</a:t>
            </a:r>
          </a:p>
        </p:txBody>
      </p:sp>
      <p:graphicFrame>
        <p:nvGraphicFramePr>
          <p:cNvPr id="19" name="Table 18"/>
          <p:cNvGraphicFramePr>
            <a:graphicFrameLocks noGrp="1"/>
          </p:cNvGraphicFramePr>
          <p:nvPr>
            <p:extLst>
              <p:ext uri="{D42A27DB-BD31-4B8C-83A1-F6EECF244321}">
                <p14:modId xmlns:p14="http://schemas.microsoft.com/office/powerpoint/2010/main" val="934878936"/>
              </p:ext>
            </p:extLst>
          </p:nvPr>
        </p:nvGraphicFramePr>
        <p:xfrm>
          <a:off x="301800" y="4612985"/>
          <a:ext cx="8540400" cy="1406815"/>
        </p:xfrm>
        <a:graphic>
          <a:graphicData uri="http://schemas.openxmlformats.org/drawingml/2006/table">
            <a:tbl>
              <a:tblPr>
                <a:tableStyleId>{8A107856-5554-42FB-B03E-39F5DBC370BA}</a:tableStyleId>
              </a:tblPr>
              <a:tblGrid>
                <a:gridCol w="1984200">
                  <a:extLst>
                    <a:ext uri="{9D8B030D-6E8A-4147-A177-3AD203B41FA5}">
                      <a16:colId xmlns:a16="http://schemas.microsoft.com/office/drawing/2014/main" xmlns="" val="1657430925"/>
                    </a:ext>
                  </a:extLst>
                </a:gridCol>
                <a:gridCol w="838200">
                  <a:extLst>
                    <a:ext uri="{9D8B030D-6E8A-4147-A177-3AD203B41FA5}">
                      <a16:colId xmlns:a16="http://schemas.microsoft.com/office/drawing/2014/main" xmlns="" val="3817515994"/>
                    </a:ext>
                  </a:extLst>
                </a:gridCol>
                <a:gridCol w="800850">
                  <a:extLst>
                    <a:ext uri="{9D8B030D-6E8A-4147-A177-3AD203B41FA5}">
                      <a16:colId xmlns:a16="http://schemas.microsoft.com/office/drawing/2014/main" xmlns="" val="1827070510"/>
                    </a:ext>
                  </a:extLst>
                </a:gridCol>
                <a:gridCol w="819525">
                  <a:extLst>
                    <a:ext uri="{9D8B030D-6E8A-4147-A177-3AD203B41FA5}">
                      <a16:colId xmlns:a16="http://schemas.microsoft.com/office/drawing/2014/main" xmlns="" val="621333306"/>
                    </a:ext>
                  </a:extLst>
                </a:gridCol>
                <a:gridCol w="819525">
                  <a:extLst>
                    <a:ext uri="{9D8B030D-6E8A-4147-A177-3AD203B41FA5}">
                      <a16:colId xmlns:a16="http://schemas.microsoft.com/office/drawing/2014/main" xmlns="" val="1233543083"/>
                    </a:ext>
                  </a:extLst>
                </a:gridCol>
                <a:gridCol w="819525">
                  <a:extLst>
                    <a:ext uri="{9D8B030D-6E8A-4147-A177-3AD203B41FA5}">
                      <a16:colId xmlns:a16="http://schemas.microsoft.com/office/drawing/2014/main" xmlns="" val="4151636946"/>
                    </a:ext>
                  </a:extLst>
                </a:gridCol>
                <a:gridCol w="819525">
                  <a:extLst>
                    <a:ext uri="{9D8B030D-6E8A-4147-A177-3AD203B41FA5}">
                      <a16:colId xmlns:a16="http://schemas.microsoft.com/office/drawing/2014/main" xmlns="" val="952786054"/>
                    </a:ext>
                  </a:extLst>
                </a:gridCol>
                <a:gridCol w="874050">
                  <a:extLst>
                    <a:ext uri="{9D8B030D-6E8A-4147-A177-3AD203B41FA5}">
                      <a16:colId xmlns:a16="http://schemas.microsoft.com/office/drawing/2014/main" xmlns="" val="2005836382"/>
                    </a:ext>
                  </a:extLst>
                </a:gridCol>
                <a:gridCol w="765000">
                  <a:extLst>
                    <a:ext uri="{9D8B030D-6E8A-4147-A177-3AD203B41FA5}">
                      <a16:colId xmlns:a16="http://schemas.microsoft.com/office/drawing/2014/main" xmlns="" val="3717540793"/>
                    </a:ext>
                  </a:extLst>
                </a:gridCol>
              </a:tblGrid>
              <a:tr h="339465">
                <a:tc>
                  <a:txBody>
                    <a:bodyPr/>
                    <a:lstStyle/>
                    <a:p>
                      <a:pPr marL="0" algn="ctr" defTabSz="914400" rtl="0" eaLnBrk="1" fontAlgn="b" latinLnBrk="0" hangingPunct="1"/>
                      <a:r>
                        <a:rPr lang="en-ZA" sz="1600" b="1" u="none" strike="noStrike" kern="1200" dirty="0">
                          <a:effectLst/>
                        </a:rPr>
                        <a:t>Municipality</a:t>
                      </a:r>
                      <a:endParaRPr lang="en-ZA" sz="1600" b="1" u="none" strike="noStrike" kern="1200" dirty="0">
                        <a:solidFill>
                          <a:schemeClr val="dk1"/>
                        </a:solidFill>
                        <a:effectLst/>
                        <a:latin typeface="+mn-lt"/>
                        <a:ea typeface="+mn-ea"/>
                        <a:cs typeface="+mn-cs"/>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MAN</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i="0" u="none" strike="noStrike" dirty="0">
                          <a:solidFill>
                            <a:schemeClr val="dk1"/>
                          </a:solidFill>
                          <a:effectLst/>
                          <a:latin typeface="+mn-lt"/>
                        </a:rPr>
                        <a:t>TSH</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CPT</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NMB</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i="0" u="none" strike="noStrike" dirty="0">
                          <a:solidFill>
                            <a:schemeClr val="dk1"/>
                          </a:solidFill>
                          <a:effectLst/>
                          <a:latin typeface="+mn-lt"/>
                        </a:rPr>
                        <a:t>ETK</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BCM</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EKU</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tc>
                  <a:txBody>
                    <a:bodyPr/>
                    <a:lstStyle/>
                    <a:p>
                      <a:pPr algn="ctr" fontAlgn="b"/>
                      <a:r>
                        <a:rPr lang="en-ZA" sz="1600" b="0" u="none" strike="noStrike" dirty="0">
                          <a:effectLst/>
                        </a:rPr>
                        <a:t>COJ</a:t>
                      </a:r>
                      <a:endParaRPr lang="en-ZA" sz="1600" b="0" i="0" u="none" strike="noStrike" dirty="0">
                        <a:solidFill>
                          <a:srgbClr val="002060"/>
                        </a:solidFill>
                        <a:effectLst/>
                        <a:latin typeface="Calibri" panose="020F0502020204030204" pitchFamily="34" charset="0"/>
                      </a:endParaRPr>
                    </a:p>
                  </a:txBody>
                  <a:tcPr marL="5833" marR="5833" marT="5833" marB="0" anchor="b">
                    <a:solidFill>
                      <a:schemeClr val="accent2">
                        <a:lumMod val="40000"/>
                        <a:lumOff val="60000"/>
                      </a:schemeClr>
                    </a:solidFill>
                  </a:tcPr>
                </a:tc>
                <a:extLst>
                  <a:ext uri="{0D108BD9-81ED-4DB2-BD59-A6C34878D82A}">
                    <a16:rowId xmlns:a16="http://schemas.microsoft.com/office/drawing/2014/main" xmlns="" val="3753848894"/>
                  </a:ext>
                </a:extLst>
              </a:tr>
              <a:tr h="53367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1400" b="1" u="none" strike="noStrike" kern="1200" dirty="0">
                          <a:solidFill>
                            <a:schemeClr val="dk1"/>
                          </a:solidFill>
                          <a:effectLst/>
                          <a:latin typeface="+mn-lt"/>
                          <a:ea typeface="+mn-ea"/>
                          <a:cs typeface="+mn-cs"/>
                        </a:rPr>
                        <a:t>Identification</a:t>
                      </a:r>
                      <a:r>
                        <a:rPr lang="en-ZA" sz="1400" b="1" u="none" strike="noStrike" kern="1200" baseline="0" dirty="0">
                          <a:solidFill>
                            <a:schemeClr val="dk1"/>
                          </a:solidFill>
                          <a:effectLst/>
                          <a:latin typeface="+mn-lt"/>
                          <a:ea typeface="+mn-ea"/>
                          <a:cs typeface="+mn-cs"/>
                        </a:rPr>
                        <a:t> of risks</a:t>
                      </a:r>
                      <a:endParaRPr lang="en-ZA" sz="1400" b="1"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i="1" u="none" strike="noStrike" kern="1200" dirty="0">
                        <a:solidFill>
                          <a:srgbClr val="FF0000"/>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i="1" u="none" strike="noStrike" kern="1200" dirty="0">
                        <a:solidFill>
                          <a:srgbClr val="FF0000"/>
                        </a:solidFill>
                        <a:effectLst/>
                        <a:latin typeface="+mn-lt"/>
                        <a:ea typeface="+mn-ea"/>
                        <a:cs typeface="+mn-cs"/>
                      </a:endParaRPr>
                    </a:p>
                  </a:txBody>
                  <a:tcPr marL="5833" marR="5833" marT="5833" marB="0" anchor="ctr"/>
                </a:tc>
                <a:extLst>
                  <a:ext uri="{0D108BD9-81ED-4DB2-BD59-A6C34878D82A}">
                    <a16:rowId xmlns:a16="http://schemas.microsoft.com/office/drawing/2014/main" xmlns="" val="2936070554"/>
                  </a:ext>
                </a:extLst>
              </a:tr>
              <a:tr h="53367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1400" b="1" u="none" strike="noStrike" kern="1200" dirty="0">
                          <a:solidFill>
                            <a:schemeClr val="dk1"/>
                          </a:solidFill>
                          <a:effectLst/>
                          <a:latin typeface="+mn-lt"/>
                          <a:ea typeface="+mn-ea"/>
                          <a:cs typeface="+mn-cs"/>
                        </a:rPr>
                        <a:t>Mitigation</a:t>
                      </a:r>
                      <a:r>
                        <a:rPr lang="en-ZA" sz="1400" b="1" u="none" strike="noStrike" kern="1200" baseline="0" dirty="0">
                          <a:solidFill>
                            <a:schemeClr val="dk1"/>
                          </a:solidFill>
                          <a:effectLst/>
                          <a:latin typeface="+mn-lt"/>
                          <a:ea typeface="+mn-ea"/>
                          <a:cs typeface="+mn-cs"/>
                        </a:rPr>
                        <a:t> of risks</a:t>
                      </a:r>
                      <a:endParaRPr lang="en-ZA" sz="1400" b="1"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i="1" u="none" strike="noStrike" kern="1200" dirty="0">
                        <a:solidFill>
                          <a:srgbClr val="FF0000"/>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u="none" strike="noStrike" kern="1200" dirty="0">
                        <a:solidFill>
                          <a:schemeClr val="dk1"/>
                        </a:solidFill>
                        <a:effectLst/>
                        <a:latin typeface="+mn-lt"/>
                        <a:ea typeface="+mn-ea"/>
                        <a:cs typeface="+mn-cs"/>
                      </a:endParaRPr>
                    </a:p>
                  </a:txBody>
                  <a:tcPr marL="5833" marR="5833" marT="5833" marB="0" anchor="ctr"/>
                </a:tc>
                <a:tc>
                  <a:txBody>
                    <a:bodyPr/>
                    <a:lstStyle/>
                    <a:p>
                      <a:pPr marL="0" algn="ctr" defTabSz="914400" rtl="0" eaLnBrk="1" fontAlgn="b" latinLnBrk="0" hangingPunct="1"/>
                      <a:endParaRPr lang="en-ZA" sz="1200" b="0" i="1" u="none" strike="noStrike" kern="1200" dirty="0">
                        <a:solidFill>
                          <a:srgbClr val="FF0000"/>
                        </a:solidFill>
                        <a:effectLst/>
                        <a:latin typeface="+mn-lt"/>
                        <a:ea typeface="+mn-ea"/>
                        <a:cs typeface="+mn-cs"/>
                      </a:endParaRPr>
                    </a:p>
                  </a:txBody>
                  <a:tcPr marL="5833" marR="5833" marT="5833" marB="0" anchor="ctr"/>
                </a:tc>
                <a:extLst>
                  <a:ext uri="{0D108BD9-81ED-4DB2-BD59-A6C34878D82A}">
                    <a16:rowId xmlns:a16="http://schemas.microsoft.com/office/drawing/2014/main" xmlns="" val="2390909345"/>
                  </a:ext>
                </a:extLst>
              </a:tr>
            </a:tbl>
          </a:graphicData>
        </a:graphic>
      </p:graphicFrame>
      <p:graphicFrame>
        <p:nvGraphicFramePr>
          <p:cNvPr id="23" name="Diagram 22"/>
          <p:cNvGraphicFramePr/>
          <p:nvPr>
            <p:extLst>
              <p:ext uri="{D42A27DB-BD31-4B8C-83A1-F6EECF244321}">
                <p14:modId xmlns:p14="http://schemas.microsoft.com/office/powerpoint/2010/main" val="2796873576"/>
              </p:ext>
            </p:extLst>
          </p:nvPr>
        </p:nvGraphicFramePr>
        <p:xfrm>
          <a:off x="3368211" y="1717679"/>
          <a:ext cx="5466283" cy="2892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Rounded Rectangle 23"/>
          <p:cNvSpPr/>
          <p:nvPr/>
        </p:nvSpPr>
        <p:spPr>
          <a:xfrm>
            <a:off x="3360504" y="1381665"/>
            <a:ext cx="5473989" cy="381000"/>
          </a:xfrm>
          <a:prstGeom prst="round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a:ln>
            <a:solidFill>
              <a:schemeClr val="accent2">
                <a:lumMod val="20000"/>
                <a:lumOff val="8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Key steps in the Risk Management Process</a:t>
            </a:r>
          </a:p>
        </p:txBody>
      </p:sp>
      <p:sp>
        <p:nvSpPr>
          <p:cNvPr id="25" name="Rounded Rectangle 24"/>
          <p:cNvSpPr/>
          <p:nvPr/>
        </p:nvSpPr>
        <p:spPr>
          <a:xfrm>
            <a:off x="2362200" y="5057893"/>
            <a:ext cx="6400800" cy="845370"/>
          </a:xfrm>
          <a:prstGeom prst="roundRect">
            <a:avLst/>
          </a:prstGeom>
          <a:solidFill>
            <a:srgbClr val="C00000"/>
          </a:solidFill>
          <a:ln>
            <a:solidFill>
              <a:srgbClr val="C00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t>The current BEPPs do not appear to provide inputs on the risks that have been identified or the strategy to mitigate these risks  </a:t>
            </a:r>
          </a:p>
        </p:txBody>
      </p:sp>
    </p:spTree>
    <p:extLst>
      <p:ext uri="{BB962C8B-B14F-4D97-AF65-F5344CB8AC3E}">
        <p14:creationId xmlns:p14="http://schemas.microsoft.com/office/powerpoint/2010/main" val="195700743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515109058"/>
              </p:ext>
            </p:extLst>
          </p:nvPr>
        </p:nvGraphicFramePr>
        <p:xfrm>
          <a:off x="364332" y="698092"/>
          <a:ext cx="8398668" cy="2575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299356" y="228600"/>
            <a:ext cx="8692244" cy="469492"/>
          </a:xfrm>
        </p:spPr>
        <p:txBody>
          <a:bodyPr/>
          <a:lstStyle/>
          <a:p>
            <a:r>
              <a:rPr lang="en-ZA" sz="2800" dirty="0">
                <a:solidFill>
                  <a:schemeClr val="accent2"/>
                </a:solidFill>
              </a:rPr>
              <a:t>2016/17 BEPP is expected to be a progression from 2015/16</a:t>
            </a:r>
            <a:endParaRPr lang="en-US" sz="2800" dirty="0">
              <a:solidFill>
                <a:schemeClr val="accent2"/>
              </a:solidFill>
            </a:endParaRPr>
          </a:p>
        </p:txBody>
      </p:sp>
      <p:sp>
        <p:nvSpPr>
          <p:cNvPr id="8" name="Rounded Rectangle 7"/>
          <p:cNvSpPr/>
          <p:nvPr/>
        </p:nvSpPr>
        <p:spPr>
          <a:xfrm>
            <a:off x="341449" y="3341874"/>
            <a:ext cx="8229600" cy="715089"/>
          </a:xfrm>
          <a:prstGeom prst="roundRect">
            <a:avLst/>
          </a:prstGeom>
          <a:solidFill>
            <a:srgbClr val="FBB040"/>
          </a:solidFill>
          <a:ln>
            <a:solidFill>
              <a:schemeClr val="accent6">
                <a:lumMod val="60000"/>
                <a:lumOff val="40000"/>
              </a:schemeClr>
            </a:solidFill>
          </a:ln>
          <a:scene3d>
            <a:camera prst="orthographicFront"/>
            <a:lightRig rig="threePt" dir="t"/>
          </a:scene3d>
          <a:sp3d>
            <a:bevelT w="114300" prst="artDeco"/>
          </a:sp3d>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ZA" b="1" dirty="0"/>
              <a:t>Evaluation of the 2015/16 BEPPs  have highlighted the following deficiencies and inconsistencies in the </a:t>
            </a:r>
            <a:r>
              <a:rPr lang="en-ZA" b="1" i="1" dirty="0">
                <a:solidFill>
                  <a:schemeClr val="accent6">
                    <a:lumMod val="50000"/>
                  </a:schemeClr>
                </a:solidFill>
                <a:effectLst>
                  <a:outerShdw blurRad="38100" dist="38100" dir="2700000" algn="tl">
                    <a:srgbClr val="000000">
                      <a:alpha val="43137"/>
                    </a:srgbClr>
                  </a:outerShdw>
                </a:effectLst>
              </a:rPr>
              <a:t>Capital Funding </a:t>
            </a:r>
            <a:r>
              <a:rPr lang="en-ZA" b="1" dirty="0"/>
              <a:t>models and strategies of the metro BEPPs</a:t>
            </a:r>
            <a:endParaRPr lang="en-US" b="1" dirty="0"/>
          </a:p>
        </p:txBody>
      </p:sp>
      <p:grpSp>
        <p:nvGrpSpPr>
          <p:cNvPr id="12" name="Group 11"/>
          <p:cNvGrpSpPr/>
          <p:nvPr/>
        </p:nvGrpSpPr>
        <p:grpSpPr>
          <a:xfrm>
            <a:off x="753140" y="4214066"/>
            <a:ext cx="7843044" cy="1033076"/>
            <a:chOff x="0" y="2129834"/>
            <a:chExt cx="8500542" cy="754777"/>
          </a:xfrm>
        </p:grpSpPr>
        <p:sp>
          <p:nvSpPr>
            <p:cNvPr id="13" name="Rounded Rectangle 12"/>
            <p:cNvSpPr/>
            <p:nvPr/>
          </p:nvSpPr>
          <p:spPr>
            <a:xfrm>
              <a:off x="0" y="2129834"/>
              <a:ext cx="8500542" cy="754777"/>
            </a:xfrm>
            <a:prstGeom prst="roundRect">
              <a:avLst/>
            </a:prstGeom>
            <a:scene3d>
              <a:camera prst="orthographicFront"/>
              <a:lightRig rig="threePt" dir="t"/>
            </a:scene3d>
            <a:sp3d>
              <a:bevelT w="101600" prst="riblet"/>
            </a:sp3d>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14" name="Rounded Rectangle 4"/>
            <p:cNvSpPr txBox="1"/>
            <p:nvPr/>
          </p:nvSpPr>
          <p:spPr>
            <a:xfrm>
              <a:off x="36845" y="2166679"/>
              <a:ext cx="8426852" cy="681087"/>
            </a:xfrm>
            <a:prstGeom prst="rect">
              <a:avLst/>
            </a:prstGeom>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ZA" sz="1900" b="1" kern="1200" dirty="0"/>
                <a:t>Limited or no alternate </a:t>
              </a:r>
              <a:r>
                <a:rPr lang="en-ZA" sz="1900" b="1" dirty="0"/>
                <a:t>f</a:t>
              </a:r>
              <a:r>
                <a:rPr lang="en-ZA" sz="1900" b="1" kern="1200" dirty="0"/>
                <a:t>unding </a:t>
              </a:r>
              <a:r>
                <a:rPr lang="en-ZA" sz="1900" b="1" dirty="0"/>
                <a:t>c</a:t>
              </a:r>
              <a:r>
                <a:rPr lang="en-ZA" sz="1900" b="1" kern="1200" dirty="0"/>
                <a:t>onsiderations</a:t>
              </a:r>
            </a:p>
            <a:p>
              <a:pPr marL="285750" lvl="0" indent="-285750">
                <a:buFont typeface="Arial" panose="020B0604020202020204" pitchFamily="34" charset="0"/>
                <a:buChar char="•"/>
              </a:pPr>
              <a:r>
                <a:rPr lang="en-ZA" sz="1400" b="1" dirty="0"/>
                <a:t>High reliance on Grants and Borrowings</a:t>
              </a:r>
              <a:endParaRPr lang="en-US" sz="1400" b="1" dirty="0"/>
            </a:p>
            <a:p>
              <a:pPr marL="285750" lvl="0" indent="-285750">
                <a:buFont typeface="Arial" panose="020B0604020202020204" pitchFamily="34" charset="0"/>
                <a:buChar char="•"/>
              </a:pPr>
              <a:r>
                <a:rPr lang="en-ZA" sz="1400" b="1" dirty="0"/>
                <a:t>Limited Public Private Partnership initiatives</a:t>
              </a:r>
              <a:endParaRPr lang="en-US" sz="1400" b="1" kern="1200" dirty="0"/>
            </a:p>
          </p:txBody>
        </p:sp>
      </p:grpSp>
      <p:grpSp>
        <p:nvGrpSpPr>
          <p:cNvPr id="15" name="Group 14"/>
          <p:cNvGrpSpPr/>
          <p:nvPr/>
        </p:nvGrpSpPr>
        <p:grpSpPr>
          <a:xfrm>
            <a:off x="719020" y="5299343"/>
            <a:ext cx="7886023" cy="1401401"/>
            <a:chOff x="0" y="3405735"/>
            <a:chExt cx="8500542" cy="754777"/>
          </a:xfrm>
          <a:solidFill>
            <a:srgbClr val="D4711A"/>
          </a:solidFill>
        </p:grpSpPr>
        <p:sp>
          <p:nvSpPr>
            <p:cNvPr id="16" name="Rounded Rectangle 15"/>
            <p:cNvSpPr/>
            <p:nvPr/>
          </p:nvSpPr>
          <p:spPr>
            <a:xfrm>
              <a:off x="0" y="3405735"/>
              <a:ext cx="8500542" cy="754777"/>
            </a:xfrm>
            <a:prstGeom prst="roundRect">
              <a:avLst/>
            </a:prstGeom>
            <a:grpFill/>
            <a:scene3d>
              <a:camera prst="orthographicFront"/>
              <a:lightRig rig="threePt" dir="t"/>
            </a:scene3d>
            <a:sp3d>
              <a:bevelT prst="convex"/>
            </a:sp3d>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17" name="Rounded Rectangle 4"/>
            <p:cNvSpPr txBox="1"/>
            <p:nvPr/>
          </p:nvSpPr>
          <p:spPr>
            <a:xfrm>
              <a:off x="73823" y="3470771"/>
              <a:ext cx="8314015" cy="652895"/>
            </a:xfrm>
            <a:prstGeom prst="rect">
              <a:avLst/>
            </a:prstGeom>
            <a:grpFill/>
            <a:scene3d>
              <a:camera prst="orthographicFront"/>
              <a:lightRig rig="threePt" dir="t"/>
            </a:scene3d>
            <a:sp3d>
              <a:bevelT prst="convex"/>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ZA" sz="1900" dirty="0"/>
                <a:t>Limited information to </a:t>
              </a:r>
              <a:r>
                <a:rPr lang="en-ZA" sz="1900" kern="1200" dirty="0"/>
                <a:t>evaluate the  bankability and feasibility of the projects</a:t>
              </a:r>
            </a:p>
            <a:p>
              <a:pPr marL="285750" indent="-285750">
                <a:buFont typeface="Arial" panose="020B0604020202020204" pitchFamily="34" charset="0"/>
                <a:buChar char="•"/>
              </a:pPr>
              <a:r>
                <a:rPr lang="en-ZA" sz="1400" dirty="0"/>
                <a:t>Unable to determine status of financial closure due to limited information on funding arrangements</a:t>
              </a:r>
              <a:endParaRPr lang="en-US" sz="1400" dirty="0"/>
            </a:p>
            <a:p>
              <a:pPr marL="285750" lvl="0" indent="-285750">
                <a:buFont typeface="Arial" panose="020B0604020202020204" pitchFamily="34" charset="0"/>
                <a:buChar char="•"/>
              </a:pPr>
              <a:r>
                <a:rPr lang="en-ZA" sz="1400" dirty="0"/>
                <a:t>Lack of sufficient detailed, project specific information to determine bankability and feasibility in BEPP document</a:t>
              </a:r>
              <a:endParaRPr lang="en-US" sz="1900" kern="1200" dirty="0"/>
            </a:p>
          </p:txBody>
        </p:sp>
      </p:grpSp>
      <p:cxnSp>
        <p:nvCxnSpPr>
          <p:cNvPr id="19" name="Elbow Connector 18"/>
          <p:cNvCxnSpPr>
            <a:stCxn id="8" idx="1"/>
            <a:endCxn id="13" idx="1"/>
          </p:cNvCxnSpPr>
          <p:nvPr/>
        </p:nvCxnSpPr>
        <p:spPr>
          <a:xfrm rot="10800000" flipH="1" flipV="1">
            <a:off x="341448" y="3699418"/>
            <a:ext cx="411691" cy="1031185"/>
          </a:xfrm>
          <a:prstGeom prst="bentConnector3">
            <a:avLst>
              <a:gd name="adj1" fmla="val -55527"/>
            </a:avLst>
          </a:prstGeom>
          <a:ln>
            <a:tailEnd type="triangle"/>
          </a:ln>
        </p:spPr>
        <p:style>
          <a:lnRef idx="1">
            <a:schemeClr val="dk1"/>
          </a:lnRef>
          <a:fillRef idx="0">
            <a:schemeClr val="dk1"/>
          </a:fillRef>
          <a:effectRef idx="0">
            <a:schemeClr val="dk1"/>
          </a:effectRef>
          <a:fontRef idx="minor">
            <a:schemeClr val="tx1"/>
          </a:fontRef>
        </p:style>
      </p:cxnSp>
      <p:cxnSp>
        <p:nvCxnSpPr>
          <p:cNvPr id="21" name="Elbow Connector 20"/>
          <p:cNvCxnSpPr>
            <a:stCxn id="8" idx="1"/>
            <a:endCxn id="16" idx="1"/>
          </p:cNvCxnSpPr>
          <p:nvPr/>
        </p:nvCxnSpPr>
        <p:spPr>
          <a:xfrm rot="10800000" flipH="1" flipV="1">
            <a:off x="341448" y="3699418"/>
            <a:ext cx="377571" cy="2300625"/>
          </a:xfrm>
          <a:prstGeom prst="bentConnector3">
            <a:avLst>
              <a:gd name="adj1" fmla="val -60545"/>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557814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52400" y="381000"/>
            <a:ext cx="8839200" cy="469492"/>
          </a:xfrm>
        </p:spPr>
        <p:txBody>
          <a:bodyPr/>
          <a:lstStyle/>
          <a:p>
            <a:r>
              <a:rPr lang="en-ZA" sz="2800" dirty="0">
                <a:solidFill>
                  <a:schemeClr val="accent2"/>
                </a:solidFill>
              </a:rPr>
              <a:t>Evaluation of Risk Identification and Mitigation </a:t>
            </a:r>
            <a:endParaRPr lang="en-US" sz="2800" dirty="0">
              <a:solidFill>
                <a:schemeClr val="accent2"/>
              </a:solidFill>
            </a:endParaRPr>
          </a:p>
        </p:txBody>
      </p:sp>
      <p:sp>
        <p:nvSpPr>
          <p:cNvPr id="2" name="Rounded Rectangle 1"/>
          <p:cNvSpPr/>
          <p:nvPr/>
        </p:nvSpPr>
        <p:spPr>
          <a:xfrm>
            <a:off x="316943" y="914400"/>
            <a:ext cx="8525257" cy="381000"/>
          </a:xfrm>
          <a:prstGeom prst="roundRect">
            <a:avLst/>
          </a:prstGeom>
          <a:solidFill>
            <a:srgbClr val="00B050"/>
          </a:solidFill>
          <a:ln>
            <a:solidFill>
              <a:srgbClr val="00B05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effectLst>
                  <a:outerShdw blurRad="38100" dist="38100" dir="2700000" algn="tl">
                    <a:srgbClr val="000000">
                      <a:alpha val="43137"/>
                    </a:srgbClr>
                  </a:outerShdw>
                </a:effectLst>
              </a:rPr>
              <a:t>Recommendations: Availability of risk management strategy</a:t>
            </a:r>
          </a:p>
        </p:txBody>
      </p:sp>
      <p:sp>
        <p:nvSpPr>
          <p:cNvPr id="34" name="Rounded Rectangle 33"/>
          <p:cNvSpPr/>
          <p:nvPr/>
        </p:nvSpPr>
        <p:spPr>
          <a:xfrm>
            <a:off x="316943" y="1572168"/>
            <a:ext cx="8525257" cy="2618832"/>
          </a:xfrm>
          <a:prstGeom prst="roundRect">
            <a:avLst/>
          </a:prstGeom>
          <a:scene3d>
            <a:camera prst="orthographicFront"/>
            <a:lightRig rig="threePt" dir="t"/>
          </a:scene3d>
          <a:sp3d>
            <a:bevelT w="101600" prst="riblet"/>
          </a:sp3d>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rtlCol="0" anchor="ctr"/>
          <a:lstStyle/>
          <a:p>
            <a:pPr marL="285750" indent="-285750">
              <a:buFont typeface="Arial" panose="020B0604020202020204" pitchFamily="34" charset="0"/>
              <a:buChar char="•"/>
            </a:pPr>
            <a:r>
              <a:rPr lang="en-ZA" b="1" dirty="0">
                <a:solidFill>
                  <a:schemeClr val="bg1"/>
                </a:solidFill>
              </a:rPr>
              <a:t>All metros should develop risk management strategies as a  matter of urgency, with the following characteristics:</a:t>
            </a:r>
            <a:endParaRPr lang="en-ZA" sz="1600" b="1" dirty="0">
              <a:solidFill>
                <a:schemeClr val="bg1"/>
              </a:solidFill>
            </a:endParaRPr>
          </a:p>
          <a:p>
            <a:pPr marL="342900" indent="-342900">
              <a:buFont typeface="+mj-lt"/>
              <a:buAutoNum type="arabicPeriod"/>
            </a:pPr>
            <a:r>
              <a:rPr lang="en-ZA" sz="1600" b="1" dirty="0">
                <a:solidFill>
                  <a:schemeClr val="bg1"/>
                </a:solidFill>
              </a:rPr>
              <a:t>a comprehensive conceptual framework that introduces risk management across the value chain and highlights the most critical issues and design choices to be made;</a:t>
            </a:r>
          </a:p>
          <a:p>
            <a:pPr marL="342900" indent="-342900">
              <a:buFont typeface="+mj-lt"/>
              <a:buAutoNum type="arabicPeriod"/>
            </a:pPr>
            <a:r>
              <a:rPr lang="en-ZA" sz="1600" b="1" dirty="0">
                <a:solidFill>
                  <a:schemeClr val="bg1"/>
                </a:solidFill>
              </a:rPr>
              <a:t>a strong set of practical approaches and tools that will enable the metro to make these design choices and manage risks more proactively and thus more effectively;</a:t>
            </a:r>
          </a:p>
          <a:p>
            <a:pPr marL="342900" indent="-342900">
              <a:buFont typeface="+mj-lt"/>
              <a:buAutoNum type="arabicPeriod"/>
            </a:pPr>
            <a:r>
              <a:rPr lang="en-ZA" sz="1600" b="1" dirty="0">
                <a:solidFill>
                  <a:schemeClr val="bg1"/>
                </a:solidFill>
              </a:rPr>
              <a:t>an implementation framework that effectively introduces and ensures the application and execution of discipline in day-to-day business, starting in the beginning of the design phase all the way through the life cycle of the project</a:t>
            </a:r>
          </a:p>
        </p:txBody>
      </p:sp>
      <p:sp>
        <p:nvSpPr>
          <p:cNvPr id="35" name="Rounded Rectangle 34"/>
          <p:cNvSpPr/>
          <p:nvPr/>
        </p:nvSpPr>
        <p:spPr>
          <a:xfrm>
            <a:off x="288869" y="4724400"/>
            <a:ext cx="8525257" cy="995480"/>
          </a:xfrm>
          <a:prstGeom prst="roundRect">
            <a:avLst/>
          </a:prstGeom>
          <a:scene3d>
            <a:camera prst="orthographicFront"/>
            <a:lightRig rig="threePt" dir="t"/>
          </a:scene3d>
          <a:sp3d>
            <a:bevelT w="101600" prst="riblet"/>
          </a:sp3d>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rtlCol="0" anchor="ctr"/>
          <a:lstStyle/>
          <a:p>
            <a:pPr marL="285750" indent="-285750">
              <a:buFont typeface="Arial" panose="020B0604020202020204" pitchFamily="34" charset="0"/>
              <a:buChar char="•"/>
            </a:pPr>
            <a:r>
              <a:rPr lang="en-ZA" b="1" dirty="0">
                <a:solidFill>
                  <a:schemeClr val="bg1"/>
                </a:solidFill>
              </a:rPr>
              <a:t>High-level risks, as well as the mitigation plans, should be included in the BEPP,  especially where this is of significance to a potential investor</a:t>
            </a:r>
          </a:p>
        </p:txBody>
      </p:sp>
    </p:spTree>
    <p:extLst>
      <p:ext uri="{BB962C8B-B14F-4D97-AF65-F5344CB8AC3E}">
        <p14:creationId xmlns:p14="http://schemas.microsoft.com/office/powerpoint/2010/main" val="381185486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solidFill>
                  <a:schemeClr val="bg1"/>
                </a:solidFill>
              </a:rPr>
              <a:t>Conclusion</a:t>
            </a:r>
          </a:p>
        </p:txBody>
      </p:sp>
    </p:spTree>
    <p:extLst>
      <p:ext uri="{BB962C8B-B14F-4D97-AF65-F5344CB8AC3E}">
        <p14:creationId xmlns:p14="http://schemas.microsoft.com/office/powerpoint/2010/main" val="10951064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extLst>
              <p:ext uri="{D42A27DB-BD31-4B8C-83A1-F6EECF244321}">
                <p14:modId xmlns:p14="http://schemas.microsoft.com/office/powerpoint/2010/main" val="790660956"/>
              </p:ext>
            </p:extLst>
          </p:nvPr>
        </p:nvGraphicFramePr>
        <p:xfrm>
          <a:off x="296076" y="1903763"/>
          <a:ext cx="8525257" cy="22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364705" y="152400"/>
            <a:ext cx="8388000" cy="1441410"/>
          </a:xfrm>
        </p:spPr>
        <p:txBody>
          <a:bodyPr>
            <a:normAutofit/>
          </a:bodyPr>
          <a:lstStyle/>
          <a:p>
            <a:r>
              <a:rPr lang="en-ZA" sz="2800" dirty="0"/>
              <a:t>Conclusion</a:t>
            </a:r>
            <a:endParaRPr lang="en-US" sz="2800" dirty="0"/>
          </a:p>
        </p:txBody>
      </p:sp>
      <p:sp>
        <p:nvSpPr>
          <p:cNvPr id="6" name="Rounded Rectangle 5"/>
          <p:cNvSpPr/>
          <p:nvPr/>
        </p:nvSpPr>
        <p:spPr>
          <a:xfrm>
            <a:off x="296076" y="609600"/>
            <a:ext cx="8460640" cy="1072529"/>
          </a:xfrm>
          <a:prstGeom prst="roundRect">
            <a:avLst/>
          </a:prstGeom>
          <a:solidFill>
            <a:srgbClr val="00B050"/>
          </a:solidFill>
          <a:ln>
            <a:solidFill>
              <a:srgbClr val="00B05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ZA" b="1" dirty="0"/>
              <a:t>The significant progress that has been made in the development of the BEPPs should be sustained and enhanced , with the focus shifting towards to Capital Funding</a:t>
            </a:r>
            <a:endParaRPr lang="en-US" b="1" dirty="0"/>
          </a:p>
        </p:txBody>
      </p:sp>
      <p:graphicFrame>
        <p:nvGraphicFramePr>
          <p:cNvPr id="10" name="Content Placeholder 11"/>
          <p:cNvGraphicFramePr>
            <a:graphicFrameLocks/>
          </p:cNvGraphicFramePr>
          <p:nvPr>
            <p:extLst>
              <p:ext uri="{D42A27DB-BD31-4B8C-83A1-F6EECF244321}">
                <p14:modId xmlns:p14="http://schemas.microsoft.com/office/powerpoint/2010/main" val="4050869423"/>
              </p:ext>
            </p:extLst>
          </p:nvPr>
        </p:nvGraphicFramePr>
        <p:xfrm>
          <a:off x="263767" y="4260234"/>
          <a:ext cx="8525257" cy="21348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3922556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356" y="228600"/>
            <a:ext cx="8545287" cy="469492"/>
          </a:xfrm>
        </p:spPr>
        <p:txBody>
          <a:bodyPr/>
          <a:lstStyle/>
          <a:p>
            <a:r>
              <a:rPr lang="en-ZA" sz="2800" dirty="0">
                <a:solidFill>
                  <a:schemeClr val="accent2"/>
                </a:solidFill>
              </a:rPr>
              <a:t>2015/16 Evaluation revealed Significant Dependency on Grant Funding</a:t>
            </a:r>
            <a:endParaRPr lang="en-US" sz="2800" dirty="0">
              <a:solidFill>
                <a:schemeClr val="accent2"/>
              </a:solidFill>
            </a:endParaRPr>
          </a:p>
        </p:txBody>
      </p:sp>
      <p:pic>
        <p:nvPicPr>
          <p:cNvPr id="18" name="Content Placeholder 17"/>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599" y="1618710"/>
            <a:ext cx="5334001" cy="2191289"/>
          </a:xfrm>
          <a:prstGeom prst="rect">
            <a:avLst/>
          </a:prstGeom>
          <a:noFill/>
        </p:spPr>
      </p:pic>
      <p:graphicFrame>
        <p:nvGraphicFramePr>
          <p:cNvPr id="20" name="Chart 19"/>
          <p:cNvGraphicFramePr>
            <a:graphicFrameLocks/>
          </p:cNvGraphicFramePr>
          <p:nvPr>
            <p:extLst>
              <p:ext uri="{D42A27DB-BD31-4B8C-83A1-F6EECF244321}">
                <p14:modId xmlns:p14="http://schemas.microsoft.com/office/powerpoint/2010/main" val="1890797290"/>
              </p:ext>
            </p:extLst>
          </p:nvPr>
        </p:nvGraphicFramePr>
        <p:xfrm>
          <a:off x="609599" y="3962400"/>
          <a:ext cx="5334001" cy="2514600"/>
        </p:xfrm>
        <a:graphic>
          <a:graphicData uri="http://schemas.openxmlformats.org/drawingml/2006/chart">
            <c:chart xmlns:c="http://schemas.openxmlformats.org/drawingml/2006/chart" xmlns:r="http://schemas.openxmlformats.org/officeDocument/2006/relationships" r:id="rId4"/>
          </a:graphicData>
        </a:graphic>
      </p:graphicFrame>
      <p:grpSp>
        <p:nvGrpSpPr>
          <p:cNvPr id="6" name="Group 5"/>
          <p:cNvGrpSpPr/>
          <p:nvPr/>
        </p:nvGrpSpPr>
        <p:grpSpPr>
          <a:xfrm>
            <a:off x="6324600" y="2209800"/>
            <a:ext cx="2672443" cy="3352800"/>
            <a:chOff x="6143625" y="1676400"/>
            <a:chExt cx="2672443" cy="2971800"/>
          </a:xfrm>
        </p:grpSpPr>
        <p:sp>
          <p:nvSpPr>
            <p:cNvPr id="4" name="Rounded Rectangle 3"/>
            <p:cNvSpPr/>
            <p:nvPr/>
          </p:nvSpPr>
          <p:spPr>
            <a:xfrm>
              <a:off x="6143625" y="1676400"/>
              <a:ext cx="2672443" cy="2971800"/>
            </a:xfrm>
            <a:prstGeom prst="roundRect">
              <a:avLst/>
            </a:prstGeom>
            <a:gradFill flip="none" rotWithShape="1">
              <a:gsLst>
                <a:gs pos="0">
                  <a:srgbClr val="FBB040">
                    <a:tint val="66000"/>
                    <a:satMod val="160000"/>
                  </a:srgbClr>
                </a:gs>
                <a:gs pos="50000">
                  <a:srgbClr val="FBB040">
                    <a:tint val="44500"/>
                    <a:satMod val="160000"/>
                  </a:srgbClr>
                </a:gs>
                <a:gs pos="100000">
                  <a:srgbClr val="FBB040">
                    <a:tint val="23500"/>
                    <a:satMod val="160000"/>
                  </a:srgbClr>
                </a:gs>
              </a:gsLst>
              <a:path path="circle">
                <a:fillToRect l="50000" t="50000" r="50000" b="50000"/>
              </a:path>
              <a:tileRect/>
            </a:gradFill>
            <a:ln>
              <a:solidFill>
                <a:schemeClr val="accent6">
                  <a:lumMod val="60000"/>
                  <a:lumOff val="40000"/>
                </a:schemeClr>
              </a:solidFill>
            </a:ln>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rtlCol="0" anchor="ctr"/>
            <a:lstStyle/>
            <a:p>
              <a:r>
                <a:rPr lang="en-ZA" sz="1600" b="1" dirty="0">
                  <a:solidFill>
                    <a:schemeClr val="accent6">
                      <a:lumMod val="50000"/>
                    </a:schemeClr>
                  </a:solidFill>
                </a:rPr>
                <a:t>The typical funding split for Capital Projects in  2015/16 was:</a:t>
              </a:r>
            </a:p>
            <a:p>
              <a:endParaRPr lang="en-ZA" dirty="0"/>
            </a:p>
            <a:p>
              <a:endParaRPr lang="en-ZA" dirty="0"/>
            </a:p>
            <a:p>
              <a:endParaRPr lang="en-ZA" sz="1400" dirty="0"/>
            </a:p>
            <a:p>
              <a:endParaRPr lang="en-ZA" sz="1400" dirty="0"/>
            </a:p>
            <a:p>
              <a:endParaRPr lang="en-ZA" sz="1400" dirty="0"/>
            </a:p>
            <a:p>
              <a:endParaRPr lang="en-ZA" sz="1400" dirty="0"/>
            </a:p>
            <a:p>
              <a:endParaRPr lang="en-ZA" sz="1400" dirty="0"/>
            </a:p>
            <a:p>
              <a:endParaRPr lang="en-ZA" sz="1400" dirty="0"/>
            </a:p>
            <a:p>
              <a:endParaRPr lang="en-ZA" sz="1400" dirty="0"/>
            </a:p>
          </p:txBody>
        </p:sp>
        <p:sp>
          <p:nvSpPr>
            <p:cNvPr id="22" name="Rounded Rectangle 21"/>
            <p:cNvSpPr/>
            <p:nvPr/>
          </p:nvSpPr>
          <p:spPr>
            <a:xfrm>
              <a:off x="6257926" y="2782989"/>
              <a:ext cx="1600200" cy="457200"/>
            </a:xfrm>
            <a:prstGeom prst="roundRect">
              <a:avLst/>
            </a:prstGeom>
            <a:solidFill>
              <a:schemeClr val="accent1">
                <a:lumMod val="60000"/>
                <a:lumOff val="40000"/>
              </a:schemeClr>
            </a:solidFill>
            <a:ln>
              <a:solidFill>
                <a:schemeClr val="accent6">
                  <a:lumMod val="60000"/>
                  <a:lumOff val="40000"/>
                </a:schemeClr>
              </a:solidFill>
            </a:ln>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rtlCol="0" anchor="ctr"/>
            <a:lstStyle/>
            <a:p>
              <a:pPr algn="ctr"/>
              <a:r>
                <a:rPr lang="en-ZA" b="1" dirty="0"/>
                <a:t>Grant funding </a:t>
              </a:r>
            </a:p>
            <a:p>
              <a:pPr algn="ctr"/>
              <a:r>
                <a:rPr lang="en-ZA" sz="1400" b="1" dirty="0"/>
                <a:t>(30- 90%)</a:t>
              </a:r>
            </a:p>
          </p:txBody>
        </p:sp>
        <p:sp>
          <p:nvSpPr>
            <p:cNvPr id="23" name="Rounded Rectangle 22"/>
            <p:cNvSpPr/>
            <p:nvPr/>
          </p:nvSpPr>
          <p:spPr>
            <a:xfrm>
              <a:off x="6276976" y="3407182"/>
              <a:ext cx="1581150" cy="457200"/>
            </a:xfrm>
            <a:prstGeom prst="roundRect">
              <a:avLst/>
            </a:prstGeom>
            <a:solidFill>
              <a:srgbClr val="FBB040"/>
            </a:solidFill>
            <a:ln>
              <a:solidFill>
                <a:schemeClr val="accent6">
                  <a:lumMod val="60000"/>
                  <a:lumOff val="40000"/>
                </a:schemeClr>
              </a:solidFill>
            </a:ln>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rtlCol="0" anchor="ctr"/>
            <a:lstStyle/>
            <a:p>
              <a:pPr algn="ctr"/>
              <a:r>
                <a:rPr lang="en-ZA" b="1" dirty="0"/>
                <a:t>External loans </a:t>
              </a:r>
            </a:p>
            <a:p>
              <a:pPr algn="ctr"/>
              <a:r>
                <a:rPr lang="en-ZA" sz="1400" b="1" dirty="0"/>
                <a:t>(15 – 45%)</a:t>
              </a:r>
            </a:p>
          </p:txBody>
        </p:sp>
        <p:sp>
          <p:nvSpPr>
            <p:cNvPr id="24" name="Rounded Rectangle 23"/>
            <p:cNvSpPr/>
            <p:nvPr/>
          </p:nvSpPr>
          <p:spPr>
            <a:xfrm>
              <a:off x="6276976" y="4031375"/>
              <a:ext cx="1600200" cy="457200"/>
            </a:xfrm>
            <a:prstGeom prst="roundRect">
              <a:avLst/>
            </a:prstGeom>
            <a:solidFill>
              <a:schemeClr val="accent5">
                <a:lumMod val="75000"/>
              </a:schemeClr>
            </a:solidFill>
            <a:ln>
              <a:solidFill>
                <a:schemeClr val="accent6">
                  <a:lumMod val="60000"/>
                  <a:lumOff val="40000"/>
                </a:schemeClr>
              </a:solidFill>
            </a:ln>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rtlCol="0" anchor="ctr"/>
            <a:lstStyle/>
            <a:p>
              <a:pPr algn="ctr"/>
              <a:r>
                <a:rPr lang="en-ZA" b="1" dirty="0"/>
                <a:t>Own revenue </a:t>
              </a:r>
            </a:p>
            <a:p>
              <a:pPr algn="ctr"/>
              <a:r>
                <a:rPr lang="en-ZA" sz="1400" b="1" dirty="0"/>
                <a:t>(5-30%)</a:t>
              </a:r>
            </a:p>
          </p:txBody>
        </p:sp>
        <p:sp>
          <p:nvSpPr>
            <p:cNvPr id="5" name="Oval 4"/>
            <p:cNvSpPr/>
            <p:nvPr/>
          </p:nvSpPr>
          <p:spPr>
            <a:xfrm>
              <a:off x="7972427" y="2800349"/>
              <a:ext cx="790573" cy="468415"/>
            </a:xfrm>
            <a:prstGeom prst="ellipse">
              <a:avLst/>
            </a:prstGeom>
            <a:solidFill>
              <a:srgbClr val="FF0000"/>
            </a:solidFill>
            <a:ln>
              <a:solidFill>
                <a:schemeClr val="accent6">
                  <a:lumMod val="60000"/>
                  <a:lumOff val="4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i="1" dirty="0"/>
                <a:t>Too High</a:t>
              </a:r>
            </a:p>
          </p:txBody>
        </p:sp>
        <p:sp>
          <p:nvSpPr>
            <p:cNvPr id="25" name="Oval 24"/>
            <p:cNvSpPr/>
            <p:nvPr/>
          </p:nvSpPr>
          <p:spPr>
            <a:xfrm>
              <a:off x="7970385" y="4002800"/>
              <a:ext cx="790573" cy="468415"/>
            </a:xfrm>
            <a:prstGeom prst="ellipse">
              <a:avLst/>
            </a:prstGeom>
            <a:solidFill>
              <a:srgbClr val="FF0000"/>
            </a:solidFill>
            <a:ln>
              <a:solidFill>
                <a:schemeClr val="accent6">
                  <a:lumMod val="60000"/>
                  <a:lumOff val="4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i="1" dirty="0"/>
                <a:t>Too Low</a:t>
              </a:r>
            </a:p>
          </p:txBody>
        </p:sp>
      </p:grpSp>
      <p:sp>
        <p:nvSpPr>
          <p:cNvPr id="9" name="Right Arrow 8"/>
          <p:cNvSpPr/>
          <p:nvPr/>
        </p:nvSpPr>
        <p:spPr>
          <a:xfrm>
            <a:off x="5410200" y="3686444"/>
            <a:ext cx="914400" cy="399511"/>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ounded Rectangle 9"/>
          <p:cNvSpPr/>
          <p:nvPr/>
        </p:nvSpPr>
        <p:spPr>
          <a:xfrm>
            <a:off x="462643" y="1085311"/>
            <a:ext cx="8382000" cy="505402"/>
          </a:xfrm>
          <a:prstGeom prst="roundRect">
            <a:avLst/>
          </a:prstGeom>
          <a:solidFill>
            <a:srgbClr val="FBB040"/>
          </a:solidFill>
          <a:ln w="19050">
            <a:solidFill>
              <a:schemeClr val="accent6">
                <a:lumMod val="40000"/>
                <a:lumOff val="60000"/>
              </a:schemeClr>
            </a:solidFill>
            <a:prstDash val="dash"/>
            <a:headEnd/>
            <a:tailEnd/>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vert="horz" wrap="square" lIns="45720" tIns="45720" rIns="45720" bIns="45720" numCol="1" rtlCol="0" anchor="ctr" anchorCtr="0" compatLnSpc="1">
            <a:prstTxWarp prst="textNoShape">
              <a:avLst/>
            </a:prstTxWarp>
          </a:bodyPr>
          <a:lstStyle/>
          <a:p>
            <a:pPr algn="ctr"/>
            <a:r>
              <a:rPr lang="en-ZA" sz="1400" b="1" dirty="0">
                <a:solidFill>
                  <a:schemeClr val="bg1"/>
                </a:solidFill>
              </a:rPr>
              <a:t>National Treasury has emphasised that what metros borrow for, should be for revenue generating infrastructure -  </a:t>
            </a:r>
            <a:r>
              <a:rPr lang="en-ZA" sz="1400" b="1" i="1" dirty="0">
                <a:solidFill>
                  <a:schemeClr val="accent2">
                    <a:lumMod val="75000"/>
                  </a:schemeClr>
                </a:solidFill>
              </a:rPr>
              <a:t>which in the longer term will decrease dependence on grant funding and external loans </a:t>
            </a:r>
          </a:p>
        </p:txBody>
      </p:sp>
    </p:spTree>
    <p:extLst>
      <p:ext uri="{BB962C8B-B14F-4D97-AF65-F5344CB8AC3E}">
        <p14:creationId xmlns:p14="http://schemas.microsoft.com/office/powerpoint/2010/main" val="215499839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98800" y="381000"/>
            <a:ext cx="8692800" cy="469492"/>
          </a:xfrm>
        </p:spPr>
        <p:txBody>
          <a:bodyPr/>
          <a:lstStyle/>
          <a:p>
            <a:r>
              <a:rPr lang="en-ZA" sz="2800" dirty="0">
                <a:solidFill>
                  <a:schemeClr val="accent2"/>
                </a:solidFill>
              </a:rPr>
              <a:t>Capital Funding in the context of the BEVC</a:t>
            </a:r>
            <a:endParaRPr lang="en-US" sz="2800" dirty="0">
              <a:solidFill>
                <a:schemeClr val="accent2"/>
              </a:solidFill>
            </a:endParaRPr>
          </a:p>
        </p:txBody>
      </p:sp>
      <p:grpSp>
        <p:nvGrpSpPr>
          <p:cNvPr id="5" name="Group 4"/>
          <p:cNvGrpSpPr/>
          <p:nvPr/>
        </p:nvGrpSpPr>
        <p:grpSpPr>
          <a:xfrm>
            <a:off x="291958" y="846211"/>
            <a:ext cx="8331853" cy="2502308"/>
            <a:chOff x="278747" y="850491"/>
            <a:chExt cx="8331853" cy="2502308"/>
          </a:xfrm>
        </p:grpSpPr>
        <p:sp>
          <p:nvSpPr>
            <p:cNvPr id="3" name="Rounded Rectangle 2"/>
            <p:cNvSpPr/>
            <p:nvPr/>
          </p:nvSpPr>
          <p:spPr>
            <a:xfrm>
              <a:off x="911505" y="934452"/>
              <a:ext cx="2211752" cy="474700"/>
            </a:xfrm>
            <a:prstGeom prst="round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100000" t="100000"/>
              </a:path>
              <a:tileRect r="-100000" b="-100000"/>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accent6">
                      <a:lumMod val="50000"/>
                    </a:schemeClr>
                  </a:solidFill>
                </a:rPr>
                <a:t>Spatial Planning &amp; Project Preparation</a:t>
              </a:r>
            </a:p>
          </p:txBody>
        </p:sp>
        <p:sp>
          <p:nvSpPr>
            <p:cNvPr id="18" name="Rounded Rectangle 17"/>
            <p:cNvSpPr/>
            <p:nvPr/>
          </p:nvSpPr>
          <p:spPr>
            <a:xfrm>
              <a:off x="3300138" y="944760"/>
              <a:ext cx="2018673" cy="474700"/>
            </a:xfrm>
            <a:prstGeom prst="round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100000" t="100000"/>
              </a:path>
              <a:tileRect r="-100000" b="-100000"/>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accent6">
                      <a:lumMod val="50000"/>
                    </a:schemeClr>
                  </a:solidFill>
                </a:rPr>
                <a:t>Intergovernmental Project Pipeline</a:t>
              </a:r>
            </a:p>
          </p:txBody>
        </p:sp>
        <p:sp>
          <p:nvSpPr>
            <p:cNvPr id="19" name="Rounded Rectangle 18"/>
            <p:cNvSpPr/>
            <p:nvPr/>
          </p:nvSpPr>
          <p:spPr>
            <a:xfrm>
              <a:off x="5495691" y="850491"/>
              <a:ext cx="1171169" cy="663239"/>
            </a:xfrm>
            <a:prstGeom prst="roundRect">
              <a:avLst/>
            </a:prstGeom>
            <a:solidFill>
              <a:srgbClr val="D4711A"/>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i="1" dirty="0">
                  <a:solidFill>
                    <a:schemeClr val="bg1"/>
                  </a:solidFill>
                </a:rPr>
                <a:t>Capital Funding</a:t>
              </a:r>
            </a:p>
          </p:txBody>
        </p:sp>
        <p:sp>
          <p:nvSpPr>
            <p:cNvPr id="21" name="Rounded Rectangle 20"/>
            <p:cNvSpPr/>
            <p:nvPr/>
          </p:nvSpPr>
          <p:spPr>
            <a:xfrm>
              <a:off x="6843740" y="944760"/>
              <a:ext cx="1754149" cy="474700"/>
            </a:xfrm>
            <a:prstGeom prst="round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100000" t="100000"/>
              </a:path>
              <a:tileRect r="-100000" b="-100000"/>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accent6">
                      <a:lumMod val="50000"/>
                    </a:schemeClr>
                  </a:solidFill>
                </a:rPr>
                <a:t>Implementation</a:t>
              </a:r>
            </a:p>
          </p:txBody>
        </p:sp>
        <p:sp>
          <p:nvSpPr>
            <p:cNvPr id="22" name="Rounded Rectangle 21"/>
            <p:cNvSpPr/>
            <p:nvPr/>
          </p:nvSpPr>
          <p:spPr>
            <a:xfrm>
              <a:off x="911506" y="2878097"/>
              <a:ext cx="7686382" cy="474700"/>
            </a:xfrm>
            <a:prstGeom prst="round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100000" t="100000"/>
              </a:path>
              <a:tileRect r="-100000" b="-100000"/>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accent6">
                      <a:lumMod val="50000"/>
                    </a:schemeClr>
                  </a:solidFill>
                </a:rPr>
                <a:t>Institutional Arrangements &amp; Operations Budgeting</a:t>
              </a:r>
            </a:p>
          </p:txBody>
        </p:sp>
        <p:sp>
          <p:nvSpPr>
            <p:cNvPr id="23" name="Rounded Rectangle 22"/>
            <p:cNvSpPr/>
            <p:nvPr/>
          </p:nvSpPr>
          <p:spPr>
            <a:xfrm>
              <a:off x="911505" y="1974633"/>
              <a:ext cx="7686383" cy="474700"/>
            </a:xfrm>
            <a:prstGeom prst="round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100000" t="100000"/>
              </a:path>
              <a:tileRect r="-100000" b="-100000"/>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accent6">
                      <a:lumMod val="50000"/>
                    </a:schemeClr>
                  </a:solidFill>
                </a:rPr>
                <a:t>Urban Management</a:t>
              </a:r>
            </a:p>
          </p:txBody>
        </p:sp>
        <p:cxnSp>
          <p:nvCxnSpPr>
            <p:cNvPr id="10" name="Straight Arrow Connector 9"/>
            <p:cNvCxnSpPr>
              <a:stCxn id="3" idx="3"/>
              <a:endCxn id="18" idx="1"/>
            </p:cNvCxnSpPr>
            <p:nvPr/>
          </p:nvCxnSpPr>
          <p:spPr>
            <a:xfrm>
              <a:off x="3123258" y="1171802"/>
              <a:ext cx="176880" cy="10308"/>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8" idx="3"/>
              <a:endCxn id="19" idx="1"/>
            </p:cNvCxnSpPr>
            <p:nvPr/>
          </p:nvCxnSpPr>
          <p:spPr>
            <a:xfrm>
              <a:off x="5318811" y="1182110"/>
              <a:ext cx="176880" cy="1"/>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9" idx="3"/>
              <a:endCxn id="21" idx="1"/>
            </p:cNvCxnSpPr>
            <p:nvPr/>
          </p:nvCxnSpPr>
          <p:spPr>
            <a:xfrm flipV="1">
              <a:off x="6666859" y="1182110"/>
              <a:ext cx="176880" cy="1"/>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1" idx="3"/>
              <a:endCxn id="23" idx="3"/>
            </p:cNvCxnSpPr>
            <p:nvPr/>
          </p:nvCxnSpPr>
          <p:spPr>
            <a:xfrm>
              <a:off x="8597889" y="1182110"/>
              <a:ext cx="12711" cy="1029873"/>
            </a:xfrm>
            <a:prstGeom prst="bentConnector3">
              <a:avLst>
                <a:gd name="adj1" fmla="val 1072543"/>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23" idx="1"/>
              <a:endCxn id="3" idx="1"/>
            </p:cNvCxnSpPr>
            <p:nvPr/>
          </p:nvCxnSpPr>
          <p:spPr>
            <a:xfrm rot="10800000">
              <a:off x="911505" y="1171802"/>
              <a:ext cx="12711" cy="1040182"/>
            </a:xfrm>
            <a:prstGeom prst="bentConnector3">
              <a:avLst>
                <a:gd name="adj1" fmla="val 1800000"/>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rot="16200000">
              <a:off x="-774890" y="1988089"/>
              <a:ext cx="2418347" cy="311073"/>
            </a:xfrm>
            <a:prstGeom prst="round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100000" t="100000"/>
              </a:path>
              <a:tileRect r="-100000" b="-100000"/>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accent6">
                      <a:lumMod val="50000"/>
                    </a:schemeClr>
                  </a:solidFill>
                </a:rPr>
                <a:t>Reporting &amp; Evaluation</a:t>
              </a:r>
            </a:p>
          </p:txBody>
        </p:sp>
      </p:grpSp>
      <p:sp>
        <p:nvSpPr>
          <p:cNvPr id="34" name="Rounded Rectangle 33"/>
          <p:cNvSpPr/>
          <p:nvPr/>
        </p:nvSpPr>
        <p:spPr>
          <a:xfrm>
            <a:off x="298801" y="3447312"/>
            <a:ext cx="3130200" cy="3105887"/>
          </a:xfrm>
          <a:prstGeom prst="roundRect">
            <a:avLst/>
          </a:prstGeom>
          <a:solidFill>
            <a:srgbClr val="A25C0A"/>
          </a:solidFill>
          <a:ln>
            <a:solidFill>
              <a:srgbClr val="FBB04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bg1"/>
                </a:solidFill>
              </a:rPr>
              <a:t>The planning approach should clearly influence the allocation of </a:t>
            </a:r>
            <a:r>
              <a:rPr lang="en-ZA" b="1" i="1" dirty="0">
                <a:solidFill>
                  <a:srgbClr val="FFC000"/>
                </a:solidFill>
                <a:effectLst>
                  <a:outerShdw blurRad="38100" dist="38100" dir="2700000" algn="tl">
                    <a:srgbClr val="000000">
                      <a:alpha val="43137"/>
                    </a:srgbClr>
                  </a:outerShdw>
                </a:effectLst>
              </a:rPr>
              <a:t>capital funding</a:t>
            </a:r>
            <a:r>
              <a:rPr lang="en-ZA" b="1" dirty="0">
                <a:solidFill>
                  <a:schemeClr val="bg1"/>
                </a:solidFill>
              </a:rPr>
              <a:t>, and result in service delivery implementation, which in turn requires urban management to protect and sustain public and private investment</a:t>
            </a:r>
          </a:p>
        </p:txBody>
      </p:sp>
      <p:sp>
        <p:nvSpPr>
          <p:cNvPr id="38" name="Rounded Rectangle 37"/>
          <p:cNvSpPr/>
          <p:nvPr/>
        </p:nvSpPr>
        <p:spPr>
          <a:xfrm>
            <a:off x="5943600" y="3447312"/>
            <a:ext cx="2977801" cy="3124200"/>
          </a:xfrm>
          <a:prstGeom prst="roundRect">
            <a:avLst/>
          </a:prstGeom>
          <a:solidFill>
            <a:srgbClr val="D4711A"/>
          </a:solidFill>
          <a:ln>
            <a:solidFill>
              <a:srgbClr val="FBB04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t>Crucial that Metros follow a refined, robust </a:t>
            </a:r>
            <a:r>
              <a:rPr lang="en-ZA" b="1" i="1" dirty="0">
                <a:solidFill>
                  <a:schemeClr val="accent6">
                    <a:lumMod val="40000"/>
                    <a:lumOff val="60000"/>
                  </a:schemeClr>
                </a:solidFill>
              </a:rPr>
              <a:t>capital funding </a:t>
            </a:r>
            <a:r>
              <a:rPr lang="en-ZA" b="1" dirty="0"/>
              <a:t>process which:</a:t>
            </a:r>
          </a:p>
          <a:p>
            <a:pPr marL="285750" indent="-285750" algn="ctr">
              <a:buFont typeface="Arial" panose="020B0604020202020204" pitchFamily="34" charset="0"/>
              <a:buChar char="•"/>
            </a:pPr>
            <a:r>
              <a:rPr lang="en-ZA" b="1" dirty="0"/>
              <a:t>provides sufficient inputs for investment decision-making; and </a:t>
            </a:r>
          </a:p>
          <a:p>
            <a:pPr marL="285750" indent="-285750" algn="ctr">
              <a:buFont typeface="Arial" panose="020B0604020202020204" pitchFamily="34" charset="0"/>
              <a:buChar char="•"/>
            </a:pPr>
            <a:r>
              <a:rPr lang="en-ZA" b="1" dirty="0"/>
              <a:t>guides the allocation of limited funds to unlimited demands </a:t>
            </a:r>
          </a:p>
        </p:txBody>
      </p:sp>
      <p:sp>
        <p:nvSpPr>
          <p:cNvPr id="39" name="Right Arrow 38"/>
          <p:cNvSpPr/>
          <p:nvPr/>
        </p:nvSpPr>
        <p:spPr>
          <a:xfrm>
            <a:off x="2985487" y="4793364"/>
            <a:ext cx="3319426" cy="413782"/>
          </a:xfrm>
          <a:prstGeom prst="rightArrow">
            <a:avLst/>
          </a:prstGeom>
          <a:gradFill flip="none" rotWithShape="1">
            <a:gsLst>
              <a:gs pos="0">
                <a:srgbClr val="11FF7D">
                  <a:tint val="66000"/>
                  <a:satMod val="160000"/>
                </a:srgbClr>
              </a:gs>
              <a:gs pos="50000">
                <a:srgbClr val="11FF7D">
                  <a:tint val="44500"/>
                  <a:satMod val="160000"/>
                </a:srgbClr>
              </a:gs>
              <a:gs pos="100000">
                <a:srgbClr val="11FF7D">
                  <a:tint val="23500"/>
                  <a:satMod val="160000"/>
                </a:srgbClr>
              </a:gs>
            </a:gsLst>
            <a:lin ang="18900000" scaled="1"/>
            <a:tileRect/>
          </a:gradFill>
          <a:ln>
            <a:solidFill>
              <a:srgbClr val="11FF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5" name="Rounded Rectangle 34"/>
          <p:cNvSpPr/>
          <p:nvPr/>
        </p:nvSpPr>
        <p:spPr>
          <a:xfrm>
            <a:off x="3657601" y="3447312"/>
            <a:ext cx="2057399" cy="3029688"/>
          </a:xfrm>
          <a:prstGeom prst="roundRect">
            <a:avLst/>
          </a:prstGeom>
          <a:solidFill>
            <a:srgbClr val="C00000"/>
          </a:solidFill>
          <a:ln>
            <a:solidFill>
              <a:srgbClr val="FBB04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i="1" dirty="0">
                <a:solidFill>
                  <a:schemeClr val="accent6">
                    <a:lumMod val="40000"/>
                    <a:lumOff val="60000"/>
                  </a:schemeClr>
                </a:solidFill>
              </a:rPr>
              <a:t>Capital funding </a:t>
            </a:r>
            <a:r>
              <a:rPr lang="en-ZA" b="1" dirty="0"/>
              <a:t>is probably the largest, single constraint to implementation of the plan </a:t>
            </a:r>
            <a:endParaRPr lang="en-ZA" b="1" dirty="0">
              <a:solidFill>
                <a:schemeClr val="bg1"/>
              </a:solidFill>
            </a:endParaRPr>
          </a:p>
        </p:txBody>
      </p:sp>
    </p:spTree>
    <p:extLst>
      <p:ext uri="{BB962C8B-B14F-4D97-AF65-F5344CB8AC3E}">
        <p14:creationId xmlns:p14="http://schemas.microsoft.com/office/powerpoint/2010/main" val="48831531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490" y="192967"/>
            <a:ext cx="8330184" cy="949169"/>
          </a:xfrm>
        </p:spPr>
        <p:txBody>
          <a:bodyPr/>
          <a:lstStyle/>
          <a:p>
            <a:r>
              <a:rPr lang="en-ZA" sz="2400" dirty="0">
                <a:solidFill>
                  <a:schemeClr val="accent2"/>
                </a:solidFill>
              </a:rPr>
              <a:t>DBSA Objective: To conduct an analytical review of the Cities Built </a:t>
            </a:r>
            <a:r>
              <a:rPr lang="en-ZA" sz="2400" dirty="0" smtClean="0">
                <a:solidFill>
                  <a:schemeClr val="accent2"/>
                </a:solidFill>
              </a:rPr>
              <a:t>Environment Performance </a:t>
            </a:r>
            <a:r>
              <a:rPr lang="en-ZA" sz="2400" dirty="0">
                <a:solidFill>
                  <a:schemeClr val="accent2"/>
                </a:solidFill>
              </a:rPr>
              <a:t>plan and recommend intervention strategies</a:t>
            </a:r>
            <a:endParaRPr lang="en-US" sz="2400" dirty="0">
              <a:solidFill>
                <a:schemeClr val="accent2"/>
              </a:solidFill>
            </a:endParaRPr>
          </a:p>
        </p:txBody>
      </p:sp>
      <p:sp>
        <p:nvSpPr>
          <p:cNvPr id="4" name="TextBox 3"/>
          <p:cNvSpPr txBox="1"/>
          <p:nvPr/>
        </p:nvSpPr>
        <p:spPr>
          <a:xfrm>
            <a:off x="391880" y="997194"/>
            <a:ext cx="8407400" cy="589794"/>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effectLst/>
        </p:spPr>
        <p:txBody>
          <a:bodyPr vert="horz" wrap="square" lIns="45720" tIns="45720" rIns="45720" bIns="45720" rtlCol="0" anchor="t" anchorCtr="0">
            <a:noAutofit/>
          </a:bodyPr>
          <a:lstStyle/>
          <a:p>
            <a:pPr algn="just">
              <a:spcBef>
                <a:spcPct val="20000"/>
              </a:spcBef>
            </a:pPr>
            <a:r>
              <a:rPr lang="en-ZA" sz="1600" b="1" i="1" dirty="0">
                <a:solidFill>
                  <a:srgbClr val="A25C0A"/>
                </a:solidFill>
              </a:rPr>
              <a:t>Focus</a:t>
            </a:r>
            <a:r>
              <a:rPr lang="en-ZA" sz="1600" i="1" dirty="0">
                <a:solidFill>
                  <a:srgbClr val="A25C0A"/>
                </a:solidFill>
              </a:rPr>
              <a:t>: Annual technical desktop review of BEPPs to assess how effectively and efficiently BEPPs are </a:t>
            </a:r>
            <a:r>
              <a:rPr lang="en-ZA" sz="1600" b="1" i="1" dirty="0">
                <a:solidFill>
                  <a:srgbClr val="A25C0A"/>
                </a:solidFill>
                <a:effectLst>
                  <a:outerShdw blurRad="38100" dist="38100" dir="2700000" algn="tl">
                    <a:srgbClr val="000000">
                      <a:alpha val="43137"/>
                    </a:srgbClr>
                  </a:outerShdw>
                </a:effectLst>
              </a:rPr>
              <a:t>financed</a:t>
            </a:r>
            <a:r>
              <a:rPr lang="en-ZA" sz="1600" i="1" dirty="0">
                <a:solidFill>
                  <a:srgbClr val="A25C0A"/>
                </a:solidFill>
              </a:rPr>
              <a:t> at an institutional and programme/project pipeline level in terms of the Guidance Note</a:t>
            </a:r>
            <a:endParaRPr lang="en-US" sz="1600" i="1" dirty="0">
              <a:solidFill>
                <a:srgbClr val="A25C0A"/>
              </a:solidFill>
            </a:endParaRPr>
          </a:p>
        </p:txBody>
      </p:sp>
      <p:sp>
        <p:nvSpPr>
          <p:cNvPr id="39" name="Rounded Rectangle 38"/>
          <p:cNvSpPr/>
          <p:nvPr/>
        </p:nvSpPr>
        <p:spPr bwMode="auto">
          <a:xfrm>
            <a:off x="391882" y="1752600"/>
            <a:ext cx="8368792" cy="663108"/>
          </a:xfrm>
          <a:prstGeom prst="roundRect">
            <a:avLst/>
          </a:prstGeom>
          <a:solidFill>
            <a:srgbClr val="C00000"/>
          </a:solidFill>
          <a:ln w="19050">
            <a:noFill/>
            <a:prstDash val="dash"/>
            <a:headEnd/>
            <a:tailEnd/>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vert="horz" wrap="square" lIns="45720" tIns="45720" rIns="45720" bIns="45720" numCol="1" rtlCol="0" anchor="ctr" anchorCtr="0" compatLnSpc="1">
            <a:prstTxWarp prst="textNoShape">
              <a:avLst/>
            </a:prstTxWarp>
          </a:bodyPr>
          <a:lstStyle/>
          <a:p>
            <a:pPr algn="ctr"/>
            <a:r>
              <a:rPr lang="en-ZA" b="1" dirty="0">
                <a:solidFill>
                  <a:schemeClr val="bg1"/>
                </a:solidFill>
              </a:rPr>
              <a:t>Guidance Note for the Built Environment Performance Plan</a:t>
            </a:r>
          </a:p>
          <a:p>
            <a:pPr algn="ctr"/>
            <a:r>
              <a:rPr lang="en-ZA" b="1" dirty="0">
                <a:solidFill>
                  <a:schemeClr val="bg1"/>
                </a:solidFill>
              </a:rPr>
              <a:t>(BEPP) 2016/17 – 2018/19</a:t>
            </a:r>
            <a:endParaRPr lang="en-US" b="1" dirty="0">
              <a:solidFill>
                <a:schemeClr val="bg1"/>
              </a:solidFill>
            </a:endParaRPr>
          </a:p>
        </p:txBody>
      </p:sp>
      <p:sp>
        <p:nvSpPr>
          <p:cNvPr id="14" name="Rounded Rectangle 13"/>
          <p:cNvSpPr/>
          <p:nvPr/>
        </p:nvSpPr>
        <p:spPr bwMode="auto">
          <a:xfrm>
            <a:off x="1146106" y="2815405"/>
            <a:ext cx="7636978" cy="663108"/>
          </a:xfrm>
          <a:prstGeom prst="roundRect">
            <a:avLst/>
          </a:prstGeom>
          <a:solidFill>
            <a:srgbClr val="A25C0A"/>
          </a:solidFill>
          <a:ln w="19050">
            <a:noFill/>
            <a:prstDash val="dash"/>
            <a:headEnd/>
            <a:tailEnd/>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vert="horz" wrap="square" lIns="45720" tIns="45720" rIns="45720" bIns="45720" numCol="1" rtlCol="0" anchor="ctr" anchorCtr="0" compatLnSpc="1">
            <a:prstTxWarp prst="textNoShape">
              <a:avLst/>
            </a:prstTxWarp>
          </a:bodyPr>
          <a:lstStyle/>
          <a:p>
            <a:pPr marL="285750" indent="-285750" algn="ctr">
              <a:buFont typeface="Arial" panose="020B0604020202020204" pitchFamily="34" charset="0"/>
              <a:buChar char="•"/>
            </a:pPr>
            <a:r>
              <a:rPr lang="en-ZA" sz="1400" b="1" dirty="0">
                <a:solidFill>
                  <a:schemeClr val="bg1"/>
                </a:solidFill>
              </a:rPr>
              <a:t>BEPPs should clearly articulate the long term financing need and strategy for spatial transformation</a:t>
            </a:r>
            <a:endParaRPr lang="en-US" sz="1400" b="1" dirty="0">
              <a:solidFill>
                <a:schemeClr val="bg1"/>
              </a:solidFill>
            </a:endParaRPr>
          </a:p>
        </p:txBody>
      </p:sp>
      <p:sp>
        <p:nvSpPr>
          <p:cNvPr id="21" name="Rounded Rectangle 20"/>
          <p:cNvSpPr/>
          <p:nvPr/>
        </p:nvSpPr>
        <p:spPr bwMode="auto">
          <a:xfrm>
            <a:off x="1146106" y="3718978"/>
            <a:ext cx="7636978" cy="663108"/>
          </a:xfrm>
          <a:prstGeom prst="roundRect">
            <a:avLst/>
          </a:prstGeom>
          <a:solidFill>
            <a:srgbClr val="D4711A"/>
          </a:solidFill>
          <a:ln w="19050">
            <a:noFill/>
            <a:prstDash val="dash"/>
            <a:headEnd/>
            <a:tailEnd/>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vert="horz" wrap="square" lIns="45720" tIns="45720" rIns="45720" bIns="45720" numCol="1" rtlCol="0" anchor="ctr" anchorCtr="0" compatLnSpc="1">
            <a:prstTxWarp prst="textNoShape">
              <a:avLst/>
            </a:prstTxWarp>
          </a:bodyPr>
          <a:lstStyle/>
          <a:p>
            <a:pPr marL="285750" indent="-285750" algn="ctr">
              <a:buFont typeface="Arial" panose="020B0604020202020204" pitchFamily="34" charset="0"/>
              <a:buChar char="•"/>
            </a:pPr>
            <a:r>
              <a:rPr lang="en-ZA" sz="1400" b="1" dirty="0">
                <a:solidFill>
                  <a:schemeClr val="bg1"/>
                </a:solidFill>
              </a:rPr>
              <a:t>This financing strategy should be based on the plan for spatial transformation</a:t>
            </a:r>
            <a:endParaRPr lang="en-US" sz="1400" b="1" dirty="0">
              <a:solidFill>
                <a:schemeClr val="bg1"/>
              </a:solidFill>
            </a:endParaRPr>
          </a:p>
        </p:txBody>
      </p:sp>
      <p:sp>
        <p:nvSpPr>
          <p:cNvPr id="22" name="Rounded Rectangle 21"/>
          <p:cNvSpPr/>
          <p:nvPr/>
        </p:nvSpPr>
        <p:spPr bwMode="auto">
          <a:xfrm>
            <a:off x="1142013" y="4622551"/>
            <a:ext cx="7645165" cy="663108"/>
          </a:xfrm>
          <a:prstGeom prst="roundRect">
            <a:avLst/>
          </a:prstGeom>
          <a:solidFill>
            <a:srgbClr val="FBB040"/>
          </a:solidFill>
          <a:ln w="19050">
            <a:noFill/>
            <a:prstDash val="dash"/>
            <a:headEnd/>
            <a:tailEnd/>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vert="horz" wrap="square" lIns="45720" tIns="45720" rIns="45720" bIns="45720" numCol="1" rtlCol="0" anchor="ctr" anchorCtr="0" compatLnSpc="1">
            <a:prstTxWarp prst="textNoShape">
              <a:avLst/>
            </a:prstTxWarp>
          </a:bodyPr>
          <a:lstStyle/>
          <a:p>
            <a:pPr marL="285750" indent="-285750" algn="ctr">
              <a:buFont typeface="Arial" panose="020B0604020202020204" pitchFamily="34" charset="0"/>
              <a:buChar char="•"/>
            </a:pPr>
            <a:r>
              <a:rPr lang="en-ZA" sz="1400" b="1" dirty="0">
                <a:solidFill>
                  <a:schemeClr val="bg1"/>
                </a:solidFill>
              </a:rPr>
              <a:t>The long term financial strategy provides the framework for investment activities that relate specifically to the financing of projects within Integration Zones</a:t>
            </a:r>
            <a:endParaRPr lang="en-US" sz="1400" b="1" dirty="0">
              <a:solidFill>
                <a:schemeClr val="bg1"/>
              </a:solidFill>
            </a:endParaRPr>
          </a:p>
        </p:txBody>
      </p:sp>
      <p:sp>
        <p:nvSpPr>
          <p:cNvPr id="24" name="Rounded Rectangle 23"/>
          <p:cNvSpPr/>
          <p:nvPr/>
        </p:nvSpPr>
        <p:spPr bwMode="auto">
          <a:xfrm>
            <a:off x="1173264" y="5526124"/>
            <a:ext cx="7582663" cy="663108"/>
          </a:xfrm>
          <a:prstGeom prst="roundRect">
            <a:avLst/>
          </a:prstGeom>
          <a:solidFill>
            <a:srgbClr val="AFBE24"/>
          </a:solidFill>
          <a:ln w="19050">
            <a:noFill/>
            <a:prstDash val="dash"/>
            <a:headEnd/>
            <a:tailEnd/>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vert="horz" wrap="square" lIns="45720" tIns="45720" rIns="45720" bIns="45720" numCol="1" rtlCol="0" anchor="ctr" anchorCtr="0" compatLnSpc="1">
            <a:prstTxWarp prst="textNoShape">
              <a:avLst/>
            </a:prstTxWarp>
          </a:bodyPr>
          <a:lstStyle/>
          <a:p>
            <a:pPr marL="285750" indent="-285750" algn="ctr">
              <a:buFont typeface="Arial" panose="020B0604020202020204" pitchFamily="34" charset="0"/>
              <a:buChar char="•"/>
            </a:pPr>
            <a:r>
              <a:rPr lang="en-ZA" sz="1400" b="1" dirty="0">
                <a:solidFill>
                  <a:schemeClr val="bg1"/>
                </a:solidFill>
              </a:rPr>
              <a:t>The Draft BEPP should acknowledge the existence, or lack thereof of a long term financing strategy, and the Final BEPP must clearly state the commitment to the formulation of a long term financing strategy within a specific timeframe</a:t>
            </a:r>
            <a:endParaRPr lang="en-US" sz="1400" b="1" dirty="0">
              <a:solidFill>
                <a:schemeClr val="bg1"/>
              </a:solidFill>
            </a:endParaRPr>
          </a:p>
        </p:txBody>
      </p:sp>
      <p:cxnSp>
        <p:nvCxnSpPr>
          <p:cNvPr id="6" name="Elbow Connector 5"/>
          <p:cNvCxnSpPr>
            <a:endCxn id="14" idx="1"/>
          </p:cNvCxnSpPr>
          <p:nvPr/>
        </p:nvCxnSpPr>
        <p:spPr>
          <a:xfrm rot="16200000" flipH="1">
            <a:off x="187802" y="2188654"/>
            <a:ext cx="1162385" cy="754224"/>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 name="Elbow Connector 7"/>
          <p:cNvCxnSpPr>
            <a:endCxn id="21" idx="1"/>
          </p:cNvCxnSpPr>
          <p:nvPr/>
        </p:nvCxnSpPr>
        <p:spPr>
          <a:xfrm rot="16200000" flipH="1">
            <a:off x="-263984" y="2640441"/>
            <a:ext cx="2065957" cy="754224"/>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Elbow Connector 9"/>
          <p:cNvCxnSpPr>
            <a:endCxn id="22" idx="1"/>
          </p:cNvCxnSpPr>
          <p:nvPr/>
        </p:nvCxnSpPr>
        <p:spPr>
          <a:xfrm rot="16200000" flipH="1">
            <a:off x="-717818" y="3094273"/>
            <a:ext cx="2969531" cy="750132"/>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Elbow Connector 11"/>
          <p:cNvCxnSpPr>
            <a:endCxn id="24" idx="1"/>
          </p:cNvCxnSpPr>
          <p:nvPr/>
        </p:nvCxnSpPr>
        <p:spPr>
          <a:xfrm rot="16200000" flipH="1">
            <a:off x="-1153978" y="3530435"/>
            <a:ext cx="3873103" cy="781382"/>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sp>
        <p:nvSpPr>
          <p:cNvPr id="30" name="TextBox 29"/>
          <p:cNvSpPr txBox="1"/>
          <p:nvPr/>
        </p:nvSpPr>
        <p:spPr>
          <a:xfrm>
            <a:off x="26158" y="6396335"/>
            <a:ext cx="8515732" cy="461665"/>
          </a:xfrm>
          <a:prstGeom prst="rect">
            <a:avLst/>
          </a:prstGeom>
          <a:noFill/>
        </p:spPr>
        <p:txBody>
          <a:bodyPr wrap="square" rtlCol="0">
            <a:spAutoFit/>
          </a:bodyPr>
          <a:lstStyle/>
          <a:p>
            <a:pPr algn="just"/>
            <a:r>
              <a:rPr lang="en-ZA" sz="1200" dirty="0"/>
              <a:t>Source: </a:t>
            </a:r>
            <a:r>
              <a:rPr lang="en-ZA" sz="1200" i="1" dirty="0"/>
              <a:t>Built Environment Performance Plans (BEPPs) Guidance Note for 2016/17 – 2018/19, </a:t>
            </a:r>
          </a:p>
          <a:p>
            <a:pPr algn="just"/>
            <a:r>
              <a:rPr lang="en-ZA" sz="1200" i="1" dirty="0"/>
              <a:t>Issued on 21 October 2015 (First Draft issued 31/08/2015; Second Draft 17/09/2015).</a:t>
            </a:r>
          </a:p>
        </p:txBody>
      </p:sp>
    </p:spTree>
    <p:extLst>
      <p:ext uri="{BB962C8B-B14F-4D97-AF65-F5344CB8AC3E}">
        <p14:creationId xmlns:p14="http://schemas.microsoft.com/office/powerpoint/2010/main" val="57392387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490" y="192967"/>
            <a:ext cx="8330184" cy="645233"/>
          </a:xfrm>
        </p:spPr>
        <p:txBody>
          <a:bodyPr/>
          <a:lstStyle/>
          <a:p>
            <a:r>
              <a:rPr lang="en-ZA" sz="2400" dirty="0">
                <a:solidFill>
                  <a:schemeClr val="accent2"/>
                </a:solidFill>
              </a:rPr>
              <a:t>Purpose of the evaluation</a:t>
            </a:r>
            <a:endParaRPr lang="en-US" sz="2400" dirty="0">
              <a:solidFill>
                <a:schemeClr val="accent2"/>
              </a:solidFill>
            </a:endParaRPr>
          </a:p>
        </p:txBody>
      </p:sp>
      <p:sp>
        <p:nvSpPr>
          <p:cNvPr id="7" name="Rounded Rectangle 6"/>
          <p:cNvSpPr/>
          <p:nvPr/>
        </p:nvSpPr>
        <p:spPr>
          <a:xfrm>
            <a:off x="556386" y="990600"/>
            <a:ext cx="7924800" cy="1066800"/>
          </a:xfrm>
          <a:prstGeom prst="roundRect">
            <a:avLst/>
          </a:prstGeom>
          <a:solidFill>
            <a:srgbClr val="A25C0A"/>
          </a:solidFill>
          <a:ln>
            <a:solidFill>
              <a:srgbClr val="FBB04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lt1"/>
                </a:solidFill>
              </a:rPr>
              <a:t>To assess the extent to which proposed programmes and projects in the Built Environment Performance Plans (BEPPs) by Metropolitan Cities can be financed</a:t>
            </a:r>
          </a:p>
        </p:txBody>
      </p:sp>
      <p:graphicFrame>
        <p:nvGraphicFramePr>
          <p:cNvPr id="11" name="Diagram 10"/>
          <p:cNvGraphicFramePr/>
          <p:nvPr>
            <p:extLst>
              <p:ext uri="{D42A27DB-BD31-4B8C-83A1-F6EECF244321}">
                <p14:modId xmlns:p14="http://schemas.microsoft.com/office/powerpoint/2010/main" val="3172620077"/>
              </p:ext>
            </p:extLst>
          </p:nvPr>
        </p:nvGraphicFramePr>
        <p:xfrm>
          <a:off x="556386" y="2286000"/>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49956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a:t>Approach</a:t>
            </a:r>
            <a:endParaRPr lang="en-US" dirty="0"/>
          </a:p>
        </p:txBody>
      </p:sp>
    </p:spTree>
    <p:extLst>
      <p:ext uri="{BB962C8B-B14F-4D97-AF65-F5344CB8AC3E}">
        <p14:creationId xmlns:p14="http://schemas.microsoft.com/office/powerpoint/2010/main" val="2754650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297742683"/>
              </p:ext>
            </p:extLst>
          </p:nvPr>
        </p:nvGraphicFramePr>
        <p:xfrm>
          <a:off x="391886" y="1143000"/>
          <a:ext cx="8388000" cy="5168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81000" y="197714"/>
            <a:ext cx="8388000" cy="1441410"/>
          </a:xfrm>
        </p:spPr>
        <p:txBody>
          <a:bodyPr>
            <a:normAutofit/>
          </a:bodyPr>
          <a:lstStyle/>
          <a:p>
            <a:r>
              <a:rPr lang="en-ZA" sz="2800" dirty="0"/>
              <a:t>Key evaluation activities</a:t>
            </a:r>
            <a:endParaRPr lang="en-US" sz="2800" dirty="0"/>
          </a:p>
        </p:txBody>
      </p:sp>
    </p:spTree>
    <p:extLst>
      <p:ext uri="{BB962C8B-B14F-4D97-AF65-F5344CB8AC3E}">
        <p14:creationId xmlns:p14="http://schemas.microsoft.com/office/powerpoint/2010/main" val="86901110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0DF7CEFED47C4081EBACCFBCE62303" ma:contentTypeVersion="1" ma:contentTypeDescription="Create a new document." ma:contentTypeScope="" ma:versionID="d248963deac00380932ed576ff414a47">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A4812F-E2DE-4106-AE2C-C7B20F366EE7}"/>
</file>

<file path=customXml/itemProps2.xml><?xml version="1.0" encoding="utf-8"?>
<ds:datastoreItem xmlns:ds="http://schemas.openxmlformats.org/officeDocument/2006/customXml" ds:itemID="{2A82BE5A-AB68-49AF-9C3F-94D5919CD4AD}"/>
</file>

<file path=customXml/itemProps3.xml><?xml version="1.0" encoding="utf-8"?>
<ds:datastoreItem xmlns:ds="http://schemas.openxmlformats.org/officeDocument/2006/customXml" ds:itemID="{ECA60EB5-A135-474C-BB46-8C2EBD3D72CB}"/>
</file>

<file path=docProps/app.xml><?xml version="1.0" encoding="utf-8"?>
<Properties xmlns="http://schemas.openxmlformats.org/officeDocument/2006/extended-properties" xmlns:vt="http://schemas.openxmlformats.org/officeDocument/2006/docPropsVTypes">
  <Template/>
  <TotalTime>12319</TotalTime>
  <Words>4448</Words>
  <Application>Microsoft Office PowerPoint</Application>
  <PresentationFormat>On-screen Show (4:3)</PresentationFormat>
  <Paragraphs>649</Paragraphs>
  <Slides>33</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PowerPoint Presentation</vt:lpstr>
      <vt:lpstr>Background</vt:lpstr>
      <vt:lpstr>2016/17 BEPP is expected to be a progression from 2015/16</vt:lpstr>
      <vt:lpstr>2015/16 Evaluation revealed Significant Dependency on Grant Funding</vt:lpstr>
      <vt:lpstr>Capital Funding in the context of the BEVC</vt:lpstr>
      <vt:lpstr>DBSA Objective: To conduct an analytical review of the Cities Built Environment Performance plan and recommend intervention strategies</vt:lpstr>
      <vt:lpstr>Purpose of the evaluation</vt:lpstr>
      <vt:lpstr>Approach</vt:lpstr>
      <vt:lpstr>Key evaluation activities</vt:lpstr>
      <vt:lpstr>The framework within which Bankability Evaluations are performed</vt:lpstr>
      <vt:lpstr>The typical Criteria used to assess Financeability/Bankability</vt:lpstr>
      <vt:lpstr>Reference:  BEPP Guidelines 2016/17 iro Section D. Capital Funding</vt:lpstr>
      <vt:lpstr>Focus areas of this evaluation   </vt:lpstr>
      <vt:lpstr>Evaluation and Recommendations</vt:lpstr>
      <vt:lpstr>Capital Funding Requirements</vt:lpstr>
      <vt:lpstr>Capital Funding Requirements</vt:lpstr>
      <vt:lpstr>1. Evaluation of Metro Financial Status and Borrowing Capacity Capacity</vt:lpstr>
      <vt:lpstr>Evaluation of Metro Financial Status and Borrowing Capacity</vt:lpstr>
      <vt:lpstr>Evaluation of Metro Financial Status and Borrowing Capacity</vt:lpstr>
      <vt:lpstr>Evaluation of Metro Financial Status and Borrowing Capacity</vt:lpstr>
      <vt:lpstr>Evaluation of Metro Financial Status and Borrowing Capacity</vt:lpstr>
      <vt:lpstr>Evaluation of Metro Financial Status and Borrowing Capacity</vt:lpstr>
      <vt:lpstr>Evaluation of Metro Financial Status and Borrowing Capacity</vt:lpstr>
      <vt:lpstr>Evaluation of Metro Financial Status and Borrowing Capacity</vt:lpstr>
      <vt:lpstr>Evaluation of Metro Financial Status and Borrowing Capacity</vt:lpstr>
      <vt:lpstr>Evaluation of Metro Financial Status and Borrowing Capacity</vt:lpstr>
      <vt:lpstr>Evaluation of Project Pipeline and Funding</vt:lpstr>
      <vt:lpstr>Evaluation of Project Pipeline and Funding</vt:lpstr>
      <vt:lpstr>Evaluation of Risk Identification and Mitigation </vt:lpstr>
      <vt:lpstr>Evaluation of Risk Identification and Mitigation </vt:lpstr>
      <vt:lpstr>Conclusion</vt:lpstr>
      <vt:lpstr>Conclusion</vt:lpstr>
      <vt:lpstr>PowerPoint Presentation</vt:lpstr>
    </vt:vector>
  </TitlesOfParts>
  <Company>Development Bank Of 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Valued Acer Customer</dc:creator>
  <cp:lastModifiedBy>Mapatane Kgomo</cp:lastModifiedBy>
  <cp:revision>702</cp:revision>
  <cp:lastPrinted>2015-07-24T11:05:10Z</cp:lastPrinted>
  <dcterms:created xsi:type="dcterms:W3CDTF">2013-11-20T14:09:54Z</dcterms:created>
  <dcterms:modified xsi:type="dcterms:W3CDTF">2016-06-20T13:43:42Z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347ace26-beea-454a-8843-091e6a641cd4</vt:lpwstr>
  </property>
  <property fmtid="{D5CDD505-2E9C-101B-9397-08002B2CF9AE}" pid="3" name="DeloitteSecurityClassification">
    <vt:lpwstr>Internal</vt:lpwstr>
  </property>
  <property fmtid="{D5CDD505-2E9C-101B-9397-08002B2CF9AE}" pid="4" name="DeloitteSensitivity">
    <vt:lpwstr>Client Personal and Confidential</vt:lpwstr>
  </property>
  <property fmtid="{D5CDD505-2E9C-101B-9397-08002B2CF9AE}" pid="5" name="DeloitteDivision">
    <vt:lpwstr>None</vt:lpwstr>
  </property>
  <property fmtid="{D5CDD505-2E9C-101B-9397-08002B2CF9AE}" pid="6" name="DeloitteBusinessUnit">
    <vt:lpwstr>Consulting</vt:lpwstr>
  </property>
  <property fmtid="{D5CDD505-2E9C-101B-9397-08002B2CF9AE}" pid="7" name="DeloitteCompany">
    <vt:lpwstr>Deloitte ZA</vt:lpwstr>
  </property>
  <property fmtid="{D5CDD505-2E9C-101B-9397-08002B2CF9AE}" pid="8" name="DeloitteCountry">
    <vt:lpwstr>South Africa</vt:lpwstr>
  </property>
  <property fmtid="{D5CDD505-2E9C-101B-9397-08002B2CF9AE}" pid="9" name="ContentTypeId">
    <vt:lpwstr>0x010100050DF7CEFED47C4081EBACCFBCE62303</vt:lpwstr>
  </property>
</Properties>
</file>